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509" r:id="rId2"/>
    <p:sldId id="614" r:id="rId3"/>
    <p:sldId id="479" r:id="rId4"/>
    <p:sldId id="593" r:id="rId5"/>
    <p:sldId id="606" r:id="rId6"/>
    <p:sldId id="584" r:id="rId7"/>
    <p:sldId id="585" r:id="rId8"/>
    <p:sldId id="607" r:id="rId9"/>
    <p:sldId id="615" r:id="rId10"/>
    <p:sldId id="616" r:id="rId11"/>
    <p:sldId id="596" r:id="rId12"/>
    <p:sldId id="598" r:id="rId13"/>
    <p:sldId id="599" r:id="rId14"/>
    <p:sldId id="609" r:id="rId15"/>
    <p:sldId id="60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nock, Cory" initials="W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61ADD-BBDB-4AFB-9B22-D46CE0E29020}"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198D7-C670-42EE-9EB0-AE434C75934C}" type="slidenum">
              <a:rPr lang="en-US" smtClean="0"/>
              <a:t>‹#›</a:t>
            </a:fld>
            <a:endParaRPr lang="en-US" dirty="0"/>
          </a:p>
        </p:txBody>
      </p:sp>
    </p:spTree>
    <p:extLst>
      <p:ext uri="{BB962C8B-B14F-4D97-AF65-F5344CB8AC3E}">
        <p14:creationId xmlns:p14="http://schemas.microsoft.com/office/powerpoint/2010/main" val="80432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74D8FA6-63B4-48FE-A98D-726681B69F0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1ABA80-DA9A-4ED1-A814-68D34FE0ED5F}"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52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1ABA80-DA9A-4ED1-A814-68D34FE0ED5F}" type="slidenum">
              <a:rPr lang="en-US" smtClean="0"/>
              <a:t>‹#›</a:t>
            </a:fld>
            <a:endParaRPr lang="en-US" dirty="0"/>
          </a:p>
        </p:txBody>
      </p:sp>
    </p:spTree>
    <p:extLst>
      <p:ext uri="{BB962C8B-B14F-4D97-AF65-F5344CB8AC3E}">
        <p14:creationId xmlns:p14="http://schemas.microsoft.com/office/powerpoint/2010/main" val="18112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1ABA80-DA9A-4ED1-A814-68D34FE0ED5F}"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1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1ABA80-DA9A-4ED1-A814-68D34FE0ED5F}" type="slidenum">
              <a:rPr lang="en-US" smtClean="0"/>
              <a:t>‹#›</a:t>
            </a:fld>
            <a:endParaRPr lang="en-US" dirty="0"/>
          </a:p>
        </p:txBody>
      </p:sp>
    </p:spTree>
    <p:extLst>
      <p:ext uri="{BB962C8B-B14F-4D97-AF65-F5344CB8AC3E}">
        <p14:creationId xmlns:p14="http://schemas.microsoft.com/office/powerpoint/2010/main" val="127245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1ABA80-DA9A-4ED1-A814-68D34FE0ED5F}"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08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1ABA80-DA9A-4ED1-A814-68D34FE0ED5F}" type="slidenum">
              <a:rPr lang="en-US" smtClean="0"/>
              <a:t>‹#›</a:t>
            </a:fld>
            <a:endParaRPr lang="en-US" dirty="0"/>
          </a:p>
        </p:txBody>
      </p:sp>
    </p:spTree>
    <p:extLst>
      <p:ext uri="{BB962C8B-B14F-4D97-AF65-F5344CB8AC3E}">
        <p14:creationId xmlns:p14="http://schemas.microsoft.com/office/powerpoint/2010/main" val="303831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1ABA80-DA9A-4ED1-A814-68D34FE0ED5F}" type="slidenum">
              <a:rPr lang="en-US" smtClean="0"/>
              <a:t>‹#›</a:t>
            </a:fld>
            <a:endParaRPr lang="en-US" dirty="0"/>
          </a:p>
        </p:txBody>
      </p:sp>
    </p:spTree>
    <p:extLst>
      <p:ext uri="{BB962C8B-B14F-4D97-AF65-F5344CB8AC3E}">
        <p14:creationId xmlns:p14="http://schemas.microsoft.com/office/powerpoint/2010/main" val="134925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1ABA80-DA9A-4ED1-A814-68D34FE0ED5F}" type="slidenum">
              <a:rPr lang="en-US" smtClean="0"/>
              <a:t>‹#›</a:t>
            </a:fld>
            <a:endParaRPr lang="en-US" dirty="0"/>
          </a:p>
        </p:txBody>
      </p:sp>
    </p:spTree>
    <p:extLst>
      <p:ext uri="{BB962C8B-B14F-4D97-AF65-F5344CB8AC3E}">
        <p14:creationId xmlns:p14="http://schemas.microsoft.com/office/powerpoint/2010/main" val="293842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1ABA80-DA9A-4ED1-A814-68D34FE0ED5F}" type="slidenum">
              <a:rPr lang="en-US" smtClean="0"/>
              <a:t>‹#›</a:t>
            </a:fld>
            <a:endParaRPr lang="en-US" dirty="0"/>
          </a:p>
        </p:txBody>
      </p:sp>
    </p:spTree>
    <p:extLst>
      <p:ext uri="{BB962C8B-B14F-4D97-AF65-F5344CB8AC3E}">
        <p14:creationId xmlns:p14="http://schemas.microsoft.com/office/powerpoint/2010/main" val="163703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1ABA80-DA9A-4ED1-A814-68D34FE0ED5F}" type="slidenum">
              <a:rPr lang="en-US" smtClean="0"/>
              <a:t>‹#›</a:t>
            </a:fld>
            <a:endParaRPr lang="en-US" dirty="0"/>
          </a:p>
        </p:txBody>
      </p:sp>
    </p:spTree>
    <p:extLst>
      <p:ext uri="{BB962C8B-B14F-4D97-AF65-F5344CB8AC3E}">
        <p14:creationId xmlns:p14="http://schemas.microsoft.com/office/powerpoint/2010/main" val="106293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D8FA6-63B4-48FE-A98D-726681B69F0F}"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1ABA80-DA9A-4ED1-A814-68D34FE0ED5F}"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9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4D8FA6-63B4-48FE-A98D-726681B69F0F}" type="datetimeFigureOut">
              <a:rPr lang="en-US" smtClean="0"/>
              <a:t>3/22/2023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C1ABA80-DA9A-4ED1-A814-68D34FE0ED5F}"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3254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DE1CC6-63BB-4F9E-BA01-17961ED130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07287DF-63B2-4B7A-8034-C6B8A1AD2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A4A86DA6-9773-40FB-ABE6-7561E38F39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A48395-F20B-48D9-9526-E4827A3F8A1F}"/>
              </a:ext>
            </a:extLst>
          </p:cNvPr>
          <p:cNvSpPr>
            <a:spLocks noGrp="1"/>
          </p:cNvSpPr>
          <p:nvPr>
            <p:ph idx="4294967295"/>
          </p:nvPr>
        </p:nvSpPr>
        <p:spPr>
          <a:xfrm>
            <a:off x="196553" y="333286"/>
            <a:ext cx="5153114" cy="2914116"/>
          </a:xfrm>
        </p:spPr>
        <p:txBody>
          <a:bodyPr vert="horz" lIns="45720" tIns="45720" rIns="45720" bIns="45720" rtlCol="0">
            <a:normAutofit fontScale="25000" lnSpcReduction="20000"/>
          </a:bodyPr>
          <a:lstStyle/>
          <a:p>
            <a:pPr algn="ctr"/>
            <a:endParaRPr lang="en-US" sz="4000" b="1" dirty="0">
              <a:solidFill>
                <a:srgbClr val="FFFFFF"/>
              </a:solidFill>
            </a:endParaRPr>
          </a:p>
          <a:p>
            <a:pPr algn="ctr"/>
            <a:br>
              <a:rPr lang="en-US" sz="12800" b="1" dirty="0">
                <a:solidFill>
                  <a:srgbClr val="FFFFFF"/>
                </a:solidFill>
              </a:rPr>
            </a:br>
            <a:r>
              <a:rPr lang="en-US" sz="16800" b="1" dirty="0">
                <a:solidFill>
                  <a:srgbClr val="FFFFFF"/>
                </a:solidFill>
              </a:rPr>
              <a:t>Nuyakuk River Hydroelectric Project Status Update</a:t>
            </a:r>
          </a:p>
          <a:p>
            <a:pPr algn="ctr"/>
            <a:endParaRPr lang="en-US" sz="4800" b="1" dirty="0">
              <a:solidFill>
                <a:srgbClr val="FFFFFF"/>
              </a:solidFill>
            </a:endParaRPr>
          </a:p>
          <a:p>
            <a:pPr algn="ctr"/>
            <a:endParaRPr lang="en-US" sz="4800" b="1" dirty="0">
              <a:solidFill>
                <a:srgbClr val="FFFFFF"/>
              </a:solidFill>
            </a:endParaRPr>
          </a:p>
          <a:p>
            <a:pPr marL="0" indent="0" algn="ctr">
              <a:buNone/>
            </a:pPr>
            <a:br>
              <a:rPr lang="en-US" sz="3200" b="1" dirty="0">
                <a:solidFill>
                  <a:srgbClr val="FFFFFF"/>
                </a:solidFill>
              </a:rPr>
            </a:br>
            <a:br>
              <a:rPr lang="en-US" sz="3200" b="1" dirty="0">
                <a:solidFill>
                  <a:srgbClr val="FFFFFF"/>
                </a:solidFill>
              </a:rPr>
            </a:br>
            <a:endParaRPr lang="en-US" sz="3200" b="1" dirty="0">
              <a:solidFill>
                <a:srgbClr val="FFFFFF"/>
              </a:solidFill>
            </a:endParaRPr>
          </a:p>
        </p:txBody>
      </p:sp>
      <p:sp>
        <p:nvSpPr>
          <p:cNvPr id="2" name="TextBox 1">
            <a:extLst>
              <a:ext uri="{FF2B5EF4-FFF2-40B4-BE49-F238E27FC236}">
                <a16:creationId xmlns:a16="http://schemas.microsoft.com/office/drawing/2014/main" id="{C8C2A457-D5DB-4315-A365-B19F6690BCD0}"/>
              </a:ext>
            </a:extLst>
          </p:cNvPr>
          <p:cNvSpPr txBox="1"/>
          <p:nvPr/>
        </p:nvSpPr>
        <p:spPr>
          <a:xfrm>
            <a:off x="540913" y="3939612"/>
            <a:ext cx="4151832" cy="646331"/>
          </a:xfrm>
          <a:prstGeom prst="rect">
            <a:avLst/>
          </a:prstGeom>
          <a:noFill/>
        </p:spPr>
        <p:txBody>
          <a:bodyPr wrap="square" rtlCol="0">
            <a:spAutoFit/>
          </a:bodyPr>
          <a:lstStyle/>
          <a:p>
            <a:pPr algn="ctr"/>
            <a:r>
              <a:rPr lang="en-US" b="1" dirty="0">
                <a:solidFill>
                  <a:schemeClr val="bg1"/>
                </a:solidFill>
              </a:rPr>
              <a:t>2023 Bristol Bay Sustainability Summit</a:t>
            </a:r>
          </a:p>
          <a:p>
            <a:pPr algn="ctr"/>
            <a:r>
              <a:rPr lang="en-US" b="1" dirty="0">
                <a:solidFill>
                  <a:schemeClr val="bg1"/>
                </a:solidFill>
              </a:rPr>
              <a:t>March 23, 2023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548" y="2299296"/>
            <a:ext cx="6542638" cy="256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61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77A53-2DB9-1F44-59E8-CCC159C4F7A2}"/>
              </a:ext>
            </a:extLst>
          </p:cNvPr>
          <p:cNvSpPr>
            <a:spLocks noGrp="1"/>
          </p:cNvSpPr>
          <p:nvPr>
            <p:ph type="title"/>
          </p:nvPr>
        </p:nvSpPr>
        <p:spPr/>
        <p:txBody>
          <a:bodyPr/>
          <a:lstStyle/>
          <a:p>
            <a:pPr algn="ctr"/>
            <a:r>
              <a:rPr lang="en-US" dirty="0"/>
              <a:t>Natural Resource Study Program</a:t>
            </a:r>
          </a:p>
        </p:txBody>
      </p:sp>
      <p:sp>
        <p:nvSpPr>
          <p:cNvPr id="3" name="Content Placeholder 2">
            <a:extLst>
              <a:ext uri="{FF2B5EF4-FFF2-40B4-BE49-F238E27FC236}">
                <a16:creationId xmlns:a16="http://schemas.microsoft.com/office/drawing/2014/main" id="{38434AAE-14A1-087D-2E12-2AB7B3701977}"/>
              </a:ext>
            </a:extLst>
          </p:cNvPr>
          <p:cNvSpPr>
            <a:spLocks noGrp="1"/>
          </p:cNvSpPr>
          <p:nvPr>
            <p:ph idx="1"/>
          </p:nvPr>
        </p:nvSpPr>
        <p:spPr/>
        <p:txBody>
          <a:bodyPr>
            <a:normAutofit/>
          </a:bodyPr>
          <a:lstStyle/>
          <a:p>
            <a:pPr>
              <a:buFont typeface="Wingdings" panose="05000000000000000000" pitchFamily="2" charset="2"/>
              <a:buChar char="Ø"/>
            </a:pPr>
            <a:r>
              <a:rPr lang="en-US" dirty="0"/>
              <a:t>Terrestrial</a:t>
            </a:r>
          </a:p>
          <a:p>
            <a:pPr lvl="1">
              <a:buFont typeface="Wingdings" panose="05000000000000000000" pitchFamily="2" charset="2"/>
              <a:buChar char="Ø"/>
            </a:pPr>
            <a:r>
              <a:rPr lang="en-US" sz="1400" dirty="0"/>
              <a:t>Botanical Impact Assessment</a:t>
            </a:r>
          </a:p>
          <a:p>
            <a:pPr lvl="1">
              <a:buFont typeface="Wingdings" panose="05000000000000000000" pitchFamily="2" charset="2"/>
              <a:buChar char="Ø"/>
            </a:pPr>
            <a:r>
              <a:rPr lang="en-US" sz="1400" dirty="0"/>
              <a:t>Wetlands Impact Assessment</a:t>
            </a:r>
          </a:p>
          <a:p>
            <a:pPr lvl="1">
              <a:buFont typeface="Wingdings" panose="05000000000000000000" pitchFamily="2" charset="2"/>
              <a:buChar char="Ø"/>
            </a:pPr>
            <a:r>
              <a:rPr lang="en-US" sz="1400" dirty="0"/>
              <a:t>Caribou Population Evaluation</a:t>
            </a:r>
          </a:p>
          <a:p>
            <a:pPr lvl="1">
              <a:buFont typeface="Wingdings" panose="05000000000000000000" pitchFamily="2" charset="2"/>
              <a:buChar char="Ø"/>
            </a:pPr>
            <a:endParaRPr lang="en-US" sz="1400" dirty="0"/>
          </a:p>
          <a:p>
            <a:pPr>
              <a:buFont typeface="Wingdings" panose="05000000000000000000" pitchFamily="2" charset="2"/>
              <a:buChar char="Ø"/>
            </a:pPr>
            <a:r>
              <a:rPr lang="en-US" sz="1800" dirty="0"/>
              <a:t>Cultural</a:t>
            </a:r>
          </a:p>
          <a:p>
            <a:pPr lvl="1">
              <a:buFont typeface="Wingdings" panose="05000000000000000000" pitchFamily="2" charset="2"/>
              <a:buChar char="Ø"/>
            </a:pPr>
            <a:r>
              <a:rPr lang="en-US" sz="1400" dirty="0"/>
              <a:t>Subsistence Study</a:t>
            </a:r>
          </a:p>
          <a:p>
            <a:pPr lvl="1">
              <a:buFont typeface="Wingdings" panose="05000000000000000000" pitchFamily="2" charset="2"/>
              <a:buChar char="Ø"/>
            </a:pPr>
            <a:r>
              <a:rPr lang="en-US" sz="1400" dirty="0"/>
              <a:t>Section 106 Evaluation</a:t>
            </a:r>
          </a:p>
          <a:p>
            <a:pPr lvl="1">
              <a:buFont typeface="Wingdings" panose="05000000000000000000" pitchFamily="2" charset="2"/>
              <a:buChar char="Ø"/>
            </a:pPr>
            <a:endParaRPr lang="en-US" sz="1400" dirty="0"/>
          </a:p>
          <a:p>
            <a:pPr>
              <a:buFont typeface="Wingdings" panose="05000000000000000000" pitchFamily="2" charset="2"/>
              <a:buChar char="Ø"/>
            </a:pPr>
            <a:r>
              <a:rPr lang="en-US" dirty="0"/>
              <a:t>Recreation and Aesthetics</a:t>
            </a:r>
          </a:p>
          <a:p>
            <a:pPr lvl="1">
              <a:buFont typeface="Wingdings" panose="05000000000000000000" pitchFamily="2" charset="2"/>
              <a:buChar char="Ø"/>
            </a:pPr>
            <a:r>
              <a:rPr lang="en-US" sz="1400" dirty="0"/>
              <a:t>Noise Study</a:t>
            </a:r>
          </a:p>
          <a:p>
            <a:pPr lvl="1">
              <a:buFont typeface="Wingdings" panose="05000000000000000000" pitchFamily="2" charset="2"/>
              <a:buChar char="Ø"/>
            </a:pPr>
            <a:r>
              <a:rPr lang="en-US" sz="1400" dirty="0"/>
              <a:t>Recreation Inventory</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7379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2230-608C-4D53-AC92-20ED6B60BFED}"/>
              </a:ext>
            </a:extLst>
          </p:cNvPr>
          <p:cNvSpPr>
            <a:spLocks noGrp="1"/>
          </p:cNvSpPr>
          <p:nvPr>
            <p:ph type="title"/>
          </p:nvPr>
        </p:nvSpPr>
        <p:spPr>
          <a:xfrm>
            <a:off x="1024128" y="585216"/>
            <a:ext cx="9720072" cy="1050637"/>
          </a:xfrm>
        </p:spPr>
        <p:txBody>
          <a:bodyPr>
            <a:normAutofit fontScale="90000"/>
          </a:bodyPr>
          <a:lstStyle/>
          <a:p>
            <a:pPr algn="ctr"/>
            <a:r>
              <a:rPr lang="en-US" dirty="0"/>
              <a:t>Next Steps</a:t>
            </a:r>
            <a:br>
              <a:rPr lang="en-US" dirty="0"/>
            </a:br>
            <a:r>
              <a:rPr lang="en-US" sz="3600" dirty="0"/>
              <a:t>2023</a:t>
            </a:r>
          </a:p>
        </p:txBody>
      </p:sp>
      <p:sp>
        <p:nvSpPr>
          <p:cNvPr id="3" name="Content Placeholder 2">
            <a:extLst>
              <a:ext uri="{FF2B5EF4-FFF2-40B4-BE49-F238E27FC236}">
                <a16:creationId xmlns:a16="http://schemas.microsoft.com/office/drawing/2014/main" id="{623E4C64-E5DD-4C87-85E5-C2FA559CD3DB}"/>
              </a:ext>
            </a:extLst>
          </p:cNvPr>
          <p:cNvSpPr>
            <a:spLocks noGrp="1"/>
          </p:cNvSpPr>
          <p:nvPr>
            <p:ph idx="1"/>
          </p:nvPr>
        </p:nvSpPr>
        <p:spPr>
          <a:xfrm>
            <a:off x="1024128" y="1694576"/>
            <a:ext cx="9720071" cy="4614784"/>
          </a:xfrm>
        </p:spPr>
        <p:txBody>
          <a:bodyPr>
            <a:normAutofit/>
          </a:bodyPr>
          <a:lstStyle/>
          <a:p>
            <a:pPr>
              <a:buFont typeface="Wingdings" panose="05000000000000000000" pitchFamily="2" charset="2"/>
              <a:buChar char="Ø"/>
            </a:pPr>
            <a:r>
              <a:rPr lang="en-US" sz="2600" dirty="0"/>
              <a:t>Coordination and logistics throughout - Ongoing</a:t>
            </a:r>
          </a:p>
          <a:p>
            <a:pPr>
              <a:buFont typeface="Wingdings" panose="05000000000000000000" pitchFamily="2" charset="2"/>
              <a:buChar char="Ø"/>
            </a:pPr>
            <a:r>
              <a:rPr lang="en-US" sz="2600" dirty="0"/>
              <a:t>Complete biological study camp set-up – April/May</a:t>
            </a:r>
          </a:p>
          <a:p>
            <a:pPr>
              <a:buFont typeface="Wingdings" panose="05000000000000000000" pitchFamily="2" charset="2"/>
              <a:buChar char="Ø"/>
            </a:pPr>
            <a:r>
              <a:rPr lang="en-US" sz="2600" dirty="0"/>
              <a:t>On-board camp managers - April</a:t>
            </a:r>
          </a:p>
          <a:p>
            <a:pPr>
              <a:buFont typeface="Wingdings" panose="05000000000000000000" pitchFamily="2" charset="2"/>
              <a:buChar char="Ø"/>
            </a:pPr>
            <a:r>
              <a:rPr lang="en-US" sz="2600" dirty="0"/>
              <a:t>Formalize all requisite permits – March - May</a:t>
            </a:r>
          </a:p>
          <a:p>
            <a:pPr>
              <a:buFont typeface="Wingdings" panose="05000000000000000000" pitchFamily="2" charset="2"/>
              <a:buChar char="Ø"/>
            </a:pPr>
            <a:r>
              <a:rPr lang="en-US" sz="2600" dirty="0"/>
              <a:t>LiDAR and habitat mapping – April/May</a:t>
            </a:r>
          </a:p>
          <a:p>
            <a:pPr>
              <a:buFont typeface="Wingdings" panose="05000000000000000000" pitchFamily="2" charset="2"/>
              <a:buChar char="Ø"/>
            </a:pPr>
            <a:r>
              <a:rPr lang="en-US" sz="2600" dirty="0"/>
              <a:t>Commence study program – May/early June</a:t>
            </a:r>
          </a:p>
          <a:p>
            <a:pPr>
              <a:buFont typeface="Wingdings" panose="05000000000000000000" pitchFamily="2" charset="2"/>
              <a:buChar char="Ø"/>
            </a:pPr>
            <a:r>
              <a:rPr lang="en-US" sz="2600" dirty="0"/>
              <a:t>Data analysis and reporting – July - November</a:t>
            </a:r>
          </a:p>
          <a:p>
            <a:pPr>
              <a:buFont typeface="Wingdings" panose="05000000000000000000" pitchFamily="2" charset="2"/>
              <a:buChar char="Ø"/>
            </a:pPr>
            <a:r>
              <a:rPr lang="en-US" sz="2600" dirty="0"/>
              <a:t>ISR – December</a:t>
            </a:r>
          </a:p>
          <a:p>
            <a:pPr marL="0" indent="0">
              <a:buNone/>
            </a:pPr>
            <a:endParaRPr lang="en-US" sz="2600" dirty="0"/>
          </a:p>
          <a:p>
            <a:pPr marL="0" indent="0">
              <a:buNone/>
            </a:pPr>
            <a:endParaRPr lang="en-US" sz="2600" dirty="0"/>
          </a:p>
          <a:p>
            <a:pPr>
              <a:buFont typeface="Wingdings" panose="05000000000000000000" pitchFamily="2" charset="2"/>
              <a:buChar char="Ø"/>
            </a:pPr>
            <a:endParaRPr lang="en-US" sz="2600" dirty="0"/>
          </a:p>
          <a:p>
            <a:pPr>
              <a:buFont typeface="Wingdings" panose="05000000000000000000" pitchFamily="2" charset="2"/>
              <a:buChar char="Ø"/>
            </a:pPr>
            <a:endParaRPr lang="en-US" sz="2600" dirty="0"/>
          </a:p>
          <a:p>
            <a:pPr>
              <a:buFont typeface="Wingdings" panose="05000000000000000000" pitchFamily="2" charset="2"/>
              <a:buChar char="Ø"/>
            </a:pPr>
            <a:endParaRPr lang="en-US" sz="2600" dirty="0"/>
          </a:p>
          <a:p>
            <a:pPr>
              <a:buFont typeface="Wingdings" panose="05000000000000000000" pitchFamily="2" charset="2"/>
              <a:buChar char="Ø"/>
            </a:pPr>
            <a:endParaRPr lang="en-US" sz="2600" dirty="0"/>
          </a:p>
        </p:txBody>
      </p:sp>
    </p:spTree>
    <p:extLst>
      <p:ext uri="{BB962C8B-B14F-4D97-AF65-F5344CB8AC3E}">
        <p14:creationId xmlns:p14="http://schemas.microsoft.com/office/powerpoint/2010/main" val="1161405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7169-C626-40F2-8361-B87C3806F986}"/>
              </a:ext>
            </a:extLst>
          </p:cNvPr>
          <p:cNvSpPr>
            <a:spLocks noGrp="1"/>
          </p:cNvSpPr>
          <p:nvPr>
            <p:ph type="title"/>
          </p:nvPr>
        </p:nvSpPr>
        <p:spPr>
          <a:xfrm>
            <a:off x="1024128" y="593605"/>
            <a:ext cx="9720072" cy="1067415"/>
          </a:xfrm>
        </p:spPr>
        <p:txBody>
          <a:bodyPr/>
          <a:lstStyle/>
          <a:p>
            <a:pPr algn="ctr"/>
            <a:r>
              <a:rPr lang="en-US" sz="4500" dirty="0"/>
              <a:t>Next Steps</a:t>
            </a:r>
            <a:br>
              <a:rPr lang="en-US" dirty="0"/>
            </a:br>
            <a:r>
              <a:rPr lang="en-US" sz="3200" dirty="0"/>
              <a:t>2024 and Beyond</a:t>
            </a:r>
          </a:p>
        </p:txBody>
      </p:sp>
      <p:sp>
        <p:nvSpPr>
          <p:cNvPr id="3" name="Content Placeholder 2">
            <a:extLst>
              <a:ext uri="{FF2B5EF4-FFF2-40B4-BE49-F238E27FC236}">
                <a16:creationId xmlns:a16="http://schemas.microsoft.com/office/drawing/2014/main" id="{81614019-01AB-4446-9D6F-1D35A8FAF90C}"/>
              </a:ext>
            </a:extLst>
          </p:cNvPr>
          <p:cNvSpPr>
            <a:spLocks noGrp="1"/>
          </p:cNvSpPr>
          <p:nvPr>
            <p:ph idx="1"/>
          </p:nvPr>
        </p:nvSpPr>
        <p:spPr>
          <a:xfrm>
            <a:off x="1024128" y="1895912"/>
            <a:ext cx="9720071" cy="4413448"/>
          </a:xfrm>
        </p:spPr>
        <p:txBody>
          <a:bodyPr>
            <a:normAutofit/>
          </a:bodyPr>
          <a:lstStyle/>
          <a:p>
            <a:pPr marL="0" indent="0">
              <a:buNone/>
            </a:pPr>
            <a:endParaRPr lang="en-US" sz="2600" dirty="0"/>
          </a:p>
          <a:p>
            <a:pPr>
              <a:buFont typeface="Wingdings" panose="05000000000000000000" pitchFamily="2" charset="2"/>
              <a:buChar char="Ø"/>
            </a:pPr>
            <a:r>
              <a:rPr lang="en-US" sz="2600" dirty="0"/>
              <a:t>2</a:t>
            </a:r>
            <a:r>
              <a:rPr lang="en-US" sz="2600" baseline="30000" dirty="0"/>
              <a:t>nd</a:t>
            </a:r>
            <a:r>
              <a:rPr lang="en-US" sz="2600" dirty="0"/>
              <a:t> study season</a:t>
            </a:r>
          </a:p>
          <a:p>
            <a:pPr lvl="1">
              <a:buFont typeface="Wingdings" panose="05000000000000000000" pitchFamily="2" charset="2"/>
              <a:buChar char="Ø"/>
            </a:pPr>
            <a:r>
              <a:rPr lang="en-US" sz="2200" dirty="0"/>
              <a:t>All resource areas</a:t>
            </a:r>
          </a:p>
          <a:p>
            <a:pPr>
              <a:buFont typeface="Wingdings" panose="05000000000000000000" pitchFamily="2" charset="2"/>
              <a:buChar char="Ø"/>
            </a:pPr>
            <a:r>
              <a:rPr lang="en-US" sz="2600" dirty="0"/>
              <a:t>Further geotechnical analysis</a:t>
            </a:r>
          </a:p>
          <a:p>
            <a:pPr>
              <a:buFont typeface="Wingdings" panose="05000000000000000000" pitchFamily="2" charset="2"/>
              <a:buChar char="Ø"/>
            </a:pPr>
            <a:r>
              <a:rPr lang="en-US" sz="2600" dirty="0"/>
              <a:t>Refined conceptual design based on study results</a:t>
            </a:r>
          </a:p>
          <a:p>
            <a:pPr>
              <a:buFont typeface="Wingdings" panose="05000000000000000000" pitchFamily="2" charset="2"/>
              <a:buChar char="Ø"/>
            </a:pPr>
            <a:r>
              <a:rPr lang="en-US" sz="2600" dirty="0"/>
              <a:t>Data analysis and reporting</a:t>
            </a:r>
          </a:p>
          <a:p>
            <a:pPr>
              <a:buFont typeface="Wingdings" panose="05000000000000000000" pitchFamily="2" charset="2"/>
              <a:buChar char="Ø"/>
            </a:pPr>
            <a:r>
              <a:rPr lang="en-US" sz="2600" dirty="0"/>
              <a:t>Collaborative decisions related to project feasibility begin</a:t>
            </a:r>
          </a:p>
          <a:p>
            <a:pPr>
              <a:buFont typeface="Wingdings" panose="05000000000000000000" pitchFamily="2" charset="2"/>
              <a:buChar char="Ø"/>
            </a:pPr>
            <a:r>
              <a:rPr lang="en-US" sz="2600" dirty="0"/>
              <a:t>Ongoing consultation/meetings/project updates throughout</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16977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C140-CC71-480D-B1FF-6BB70F07379D}"/>
              </a:ext>
            </a:extLst>
          </p:cNvPr>
          <p:cNvSpPr>
            <a:spLocks noGrp="1"/>
          </p:cNvSpPr>
          <p:nvPr>
            <p:ph type="title"/>
          </p:nvPr>
        </p:nvSpPr>
        <p:spPr/>
        <p:txBody>
          <a:bodyPr>
            <a:normAutofit fontScale="90000"/>
          </a:bodyPr>
          <a:lstStyle/>
          <a:p>
            <a:pPr algn="ctr"/>
            <a:r>
              <a:rPr lang="en-US" sz="8000" dirty="0"/>
              <a:t>Overall Conceptual Schedule</a:t>
            </a:r>
            <a:endParaRPr lang="en-US" dirty="0"/>
          </a:p>
        </p:txBody>
      </p:sp>
      <p:sp>
        <p:nvSpPr>
          <p:cNvPr id="3" name="Content Placeholder 2">
            <a:extLst>
              <a:ext uri="{FF2B5EF4-FFF2-40B4-BE49-F238E27FC236}">
                <a16:creationId xmlns:a16="http://schemas.microsoft.com/office/drawing/2014/main" id="{72A83D9C-AB9E-45C8-9DBC-BCFEF3A321EE}"/>
              </a:ext>
            </a:extLst>
          </p:cNvPr>
          <p:cNvSpPr>
            <a:spLocks noGrp="1"/>
          </p:cNvSpPr>
          <p:nvPr>
            <p:ph idx="1"/>
          </p:nvPr>
        </p:nvSpPr>
        <p:spPr/>
        <p:txBody>
          <a:bodyPr/>
          <a:lstStyle/>
          <a:p>
            <a:pPr marL="128016" lvl="1" indent="0" algn="ctr">
              <a:buNone/>
            </a:pPr>
            <a:r>
              <a:rPr lang="en-US" sz="2600" b="1" u="sng" dirty="0"/>
              <a:t>Key Milestones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Comprehensive Study Seasons – 2023 and 2024</a:t>
            </a:r>
          </a:p>
          <a:p>
            <a:pPr lvl="1">
              <a:buFont typeface="Wingdings" panose="05000000000000000000" pitchFamily="2" charset="2"/>
              <a:buChar char="Ø"/>
            </a:pPr>
            <a:r>
              <a:rPr lang="en-US" dirty="0"/>
              <a:t>Study Reporting – 2023 and 2024</a:t>
            </a:r>
          </a:p>
          <a:p>
            <a:pPr lvl="1">
              <a:buFont typeface="Wingdings" panose="05000000000000000000" pitchFamily="2" charset="2"/>
              <a:buChar char="Ø"/>
            </a:pPr>
            <a:r>
              <a:rPr lang="en-US" dirty="0"/>
              <a:t>Study Reporting Meetings – 2023 and 2024</a:t>
            </a:r>
          </a:p>
          <a:p>
            <a:pPr lvl="1">
              <a:buFont typeface="Wingdings" panose="05000000000000000000" pitchFamily="2" charset="2"/>
              <a:buChar char="Ø"/>
            </a:pPr>
            <a:r>
              <a:rPr lang="en-US" dirty="0"/>
              <a:t>Ongoing Infrastructural and Site Analysis and Design – 2023-2024</a:t>
            </a:r>
          </a:p>
          <a:p>
            <a:pPr lvl="1">
              <a:buFont typeface="Wingdings" panose="05000000000000000000" pitchFamily="2" charset="2"/>
              <a:buChar char="Ø"/>
            </a:pPr>
            <a:r>
              <a:rPr lang="en-US" dirty="0"/>
              <a:t>Further Geotechnical Analysis –2024</a:t>
            </a:r>
          </a:p>
          <a:p>
            <a:pPr lvl="1">
              <a:buFont typeface="Wingdings" panose="05000000000000000000" pitchFamily="2" charset="2"/>
              <a:buChar char="Ø"/>
            </a:pPr>
            <a:r>
              <a:rPr lang="en-US" dirty="0"/>
              <a:t>Preliminary Licensing Proposal – 2024/early 2025</a:t>
            </a:r>
          </a:p>
          <a:p>
            <a:pPr lvl="1">
              <a:buFont typeface="Wingdings" panose="05000000000000000000" pitchFamily="2" charset="2"/>
              <a:buChar char="Ø"/>
            </a:pPr>
            <a:r>
              <a:rPr lang="en-US" dirty="0"/>
              <a:t>PLP Comment Period – 2024/early 2025</a:t>
            </a:r>
          </a:p>
          <a:p>
            <a:pPr lvl="1">
              <a:buFont typeface="Wingdings" panose="05000000000000000000" pitchFamily="2" charset="2"/>
              <a:buChar char="Ø"/>
            </a:pPr>
            <a:r>
              <a:rPr lang="en-US" dirty="0"/>
              <a:t>Final License Application – 2025</a:t>
            </a:r>
          </a:p>
          <a:p>
            <a:endParaRPr lang="en-US" dirty="0"/>
          </a:p>
        </p:txBody>
      </p:sp>
    </p:spTree>
    <p:extLst>
      <p:ext uri="{BB962C8B-B14F-4D97-AF65-F5344CB8AC3E}">
        <p14:creationId xmlns:p14="http://schemas.microsoft.com/office/powerpoint/2010/main" val="83063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124A-9228-453E-8867-C4E7DA26EEAF}"/>
              </a:ext>
            </a:extLst>
          </p:cNvPr>
          <p:cNvSpPr>
            <a:spLocks noGrp="1"/>
          </p:cNvSpPr>
          <p:nvPr>
            <p:ph type="title"/>
          </p:nvPr>
        </p:nvSpPr>
        <p:spPr/>
        <p:txBody>
          <a:bodyPr/>
          <a:lstStyle/>
          <a:p>
            <a:pPr algn="ctr"/>
            <a:r>
              <a:rPr lang="en-US" dirty="0"/>
              <a:t>Cooperative Intent</a:t>
            </a:r>
          </a:p>
        </p:txBody>
      </p:sp>
      <p:sp>
        <p:nvSpPr>
          <p:cNvPr id="3" name="Content Placeholder 2">
            <a:extLst>
              <a:ext uri="{FF2B5EF4-FFF2-40B4-BE49-F238E27FC236}">
                <a16:creationId xmlns:a16="http://schemas.microsoft.com/office/drawing/2014/main" id="{6DA98B2A-7DB8-43F8-AF0C-B152F9C074B4}"/>
              </a:ext>
            </a:extLst>
          </p:cNvPr>
          <p:cNvSpPr>
            <a:spLocks noGrp="1"/>
          </p:cNvSpPr>
          <p:nvPr>
            <p:ph idx="1"/>
          </p:nvPr>
        </p:nvSpPr>
        <p:spPr/>
        <p:txBody>
          <a:bodyPr/>
          <a:lstStyle/>
          <a:p>
            <a:pPr>
              <a:buFont typeface="Wingdings" panose="05000000000000000000" pitchFamily="2" charset="2"/>
              <a:buChar char="Ø"/>
            </a:pPr>
            <a:r>
              <a:rPr lang="en-US" dirty="0"/>
              <a:t>Genuine desire to be transparent, inclusive and proactive with the feasibility evaluation</a:t>
            </a:r>
          </a:p>
          <a:p>
            <a:pPr>
              <a:buFont typeface="Wingdings" panose="05000000000000000000" pitchFamily="2" charset="2"/>
              <a:buChar char="Ø"/>
            </a:pPr>
            <a:r>
              <a:rPr lang="en-US" dirty="0"/>
              <a:t>Make decisions on that feasibility with potential impacts to the natural environment at the forefront</a:t>
            </a:r>
          </a:p>
          <a:p>
            <a:pPr>
              <a:buFont typeface="Wingdings" panose="05000000000000000000" pitchFamily="2" charset="2"/>
              <a:buChar char="Ø"/>
            </a:pPr>
            <a:r>
              <a:rPr lang="en-US" dirty="0"/>
              <a:t>Establish a more reliable power grid that minimizes/eliminates the need for fossil fuel generation and provides the potential for growth in the public and commercial areas</a:t>
            </a:r>
          </a:p>
          <a:p>
            <a:pPr>
              <a:buFont typeface="Wingdings" panose="05000000000000000000" pitchFamily="2" charset="2"/>
              <a:buChar char="Ø"/>
            </a:pPr>
            <a:r>
              <a:rPr lang="en-US" dirty="0"/>
              <a:t>Create a more long-term and cost-effective energy platform for the region</a:t>
            </a:r>
          </a:p>
          <a:p>
            <a:pPr>
              <a:buFont typeface="Wingdings" panose="05000000000000000000" pitchFamily="2" charset="2"/>
              <a:buChar char="Ø"/>
            </a:pPr>
            <a:r>
              <a:rPr lang="en-US" dirty="0"/>
              <a:t> Potentially provide the supplemental (but significant) benefit of a fiber optic upgrade to outlying communities</a:t>
            </a:r>
          </a:p>
        </p:txBody>
      </p:sp>
    </p:spTree>
    <p:extLst>
      <p:ext uri="{BB962C8B-B14F-4D97-AF65-F5344CB8AC3E}">
        <p14:creationId xmlns:p14="http://schemas.microsoft.com/office/powerpoint/2010/main" val="157135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C055-13E4-43E9-A97A-D552E1997984}"/>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246BB8EF-CE2C-416E-B117-54F20F1E7271}"/>
              </a:ext>
            </a:extLst>
          </p:cNvPr>
          <p:cNvSpPr>
            <a:spLocks noGrp="1"/>
          </p:cNvSpPr>
          <p:nvPr>
            <p:ph idx="1"/>
          </p:nvPr>
        </p:nvSpPr>
        <p:spPr/>
        <p:txBody>
          <a:bodyPr>
            <a:normAutofit/>
          </a:bodyPr>
          <a:lstStyle/>
          <a:p>
            <a:pPr algn="ctr"/>
            <a:endParaRPr lang="en-US" sz="5000" dirty="0"/>
          </a:p>
          <a:p>
            <a:pPr algn="ctr"/>
            <a:endParaRPr lang="en-US" sz="5000" dirty="0"/>
          </a:p>
          <a:p>
            <a:pPr algn="ctr"/>
            <a:r>
              <a:rPr lang="en-US" sz="4500" dirty="0"/>
              <a:t>Questions?</a:t>
            </a:r>
          </a:p>
        </p:txBody>
      </p:sp>
    </p:spTree>
    <p:extLst>
      <p:ext uri="{BB962C8B-B14F-4D97-AF65-F5344CB8AC3E}">
        <p14:creationId xmlns:p14="http://schemas.microsoft.com/office/powerpoint/2010/main" val="320415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8194-7F22-4C6D-8239-C5748DE4407D}"/>
              </a:ext>
            </a:extLst>
          </p:cNvPr>
          <p:cNvSpPr>
            <a:spLocks noGrp="1"/>
          </p:cNvSpPr>
          <p:nvPr>
            <p:ph type="title"/>
          </p:nvPr>
        </p:nvSpPr>
        <p:spPr/>
        <p:txBody>
          <a:bodyPr/>
          <a:lstStyle/>
          <a:p>
            <a:pPr algn="ctr"/>
            <a:r>
              <a:rPr lang="en-US" dirty="0"/>
              <a:t>Nushagak Cooperative</a:t>
            </a:r>
          </a:p>
        </p:txBody>
      </p:sp>
      <p:sp>
        <p:nvSpPr>
          <p:cNvPr id="3" name="Content Placeholder 2">
            <a:extLst>
              <a:ext uri="{FF2B5EF4-FFF2-40B4-BE49-F238E27FC236}">
                <a16:creationId xmlns:a16="http://schemas.microsoft.com/office/drawing/2014/main" id="{27D8F2A7-0519-41B7-BE3A-D15EF1845E83}"/>
              </a:ext>
            </a:extLst>
          </p:cNvPr>
          <p:cNvSpPr>
            <a:spLocks noGrp="1"/>
          </p:cNvSpPr>
          <p:nvPr>
            <p:ph idx="1"/>
          </p:nvPr>
        </p:nvSpPr>
        <p:spPr>
          <a:xfrm>
            <a:off x="1024128" y="1758462"/>
            <a:ext cx="9720071" cy="4550898"/>
          </a:xfrm>
        </p:spPr>
        <p:txBody>
          <a:bodyPr>
            <a:normAutofit fontScale="92500" lnSpcReduction="20000"/>
          </a:bodyPr>
          <a:lstStyle/>
          <a:p>
            <a:pPr>
              <a:buFont typeface="Wingdings" pitchFamily="2" charset="2"/>
              <a:buChar char="Ø"/>
            </a:pPr>
            <a:r>
              <a:rPr lang="en-US" dirty="0"/>
              <a:t>Our mission - We exist to serve our members in a cooperative spirit, providing competitive, reliable and safe services at cost consistent with sound management.  We will continually evaluate the needs of our members and take an active role in development of opportunities advantageous to our members. </a:t>
            </a:r>
          </a:p>
          <a:p>
            <a:pPr>
              <a:buFont typeface="Wingdings" pitchFamily="2" charset="2"/>
              <a:buChar char="Ø"/>
            </a:pPr>
            <a:r>
              <a:rPr lang="en-US" dirty="0"/>
              <a:t> Nushagak Cooperative is the local member owned utility that has been providing power to Dillingham and Aleknagik since the early 60’s.</a:t>
            </a:r>
          </a:p>
          <a:p>
            <a:pPr>
              <a:buFont typeface="Wingdings" pitchFamily="2" charset="2"/>
              <a:buChar char="Ø"/>
            </a:pPr>
            <a:r>
              <a:rPr lang="en-US" dirty="0"/>
              <a:t> Through substantial upgrades we have been able to provide for all the salmon processing load as well as our residential load out of our diesel power plant, that could change with load growth.  Our last upgrade was right at 14 million dollars to add two generators and upgrade the switch gear.  Load growth will bring the need for further investment in production in one form or another.</a:t>
            </a:r>
          </a:p>
          <a:p>
            <a:pPr>
              <a:buFont typeface="Wingdings" pitchFamily="2" charset="2"/>
              <a:buChar char="Ø"/>
            </a:pPr>
            <a:r>
              <a:rPr lang="en-US" dirty="0"/>
              <a:t>Our focus right now is to study this resource and use the results of those studies to determine whether or not this project is viable, what we realize is we are not in a energy crisis right now, which allows us to be objective in our assessment of information from the studies.</a:t>
            </a:r>
          </a:p>
          <a:p>
            <a:pPr>
              <a:buFont typeface="Wingdings" pitchFamily="2" charset="2"/>
              <a:buChar char="Ø"/>
            </a:pPr>
            <a:r>
              <a:rPr lang="en-US" dirty="0"/>
              <a:t>Genuinely interested in exploring alternative energy sources that take us away from diesel generation to a more renewable, long-term power source</a:t>
            </a:r>
          </a:p>
        </p:txBody>
      </p:sp>
    </p:spTree>
    <p:extLst>
      <p:ext uri="{BB962C8B-B14F-4D97-AF65-F5344CB8AC3E}">
        <p14:creationId xmlns:p14="http://schemas.microsoft.com/office/powerpoint/2010/main" val="72571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7626-F856-48AA-B634-857D5CDCBE25}"/>
              </a:ext>
            </a:extLst>
          </p:cNvPr>
          <p:cNvSpPr>
            <a:spLocks noGrp="1"/>
          </p:cNvSpPr>
          <p:nvPr>
            <p:ph type="title"/>
          </p:nvPr>
        </p:nvSpPr>
        <p:spPr>
          <a:xfrm>
            <a:off x="838200" y="365126"/>
            <a:ext cx="10515600" cy="574442"/>
          </a:xfrm>
        </p:spPr>
        <p:txBody>
          <a:bodyPr>
            <a:normAutofit fontScale="90000"/>
          </a:bodyPr>
          <a:lstStyle/>
          <a:p>
            <a:pPr algn="ctr"/>
            <a:r>
              <a:rPr lang="en-US" dirty="0"/>
              <a:t>Project Area</a:t>
            </a:r>
          </a:p>
        </p:txBody>
      </p:sp>
      <p:pic>
        <p:nvPicPr>
          <p:cNvPr id="6" name="Content Placeholder 5">
            <a:extLst>
              <a:ext uri="{FF2B5EF4-FFF2-40B4-BE49-F238E27FC236}">
                <a16:creationId xmlns:a16="http://schemas.microsoft.com/office/drawing/2014/main" id="{CD04C461-9CB2-4370-B9AB-E9D3A9438F8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4340" y="1417637"/>
            <a:ext cx="10699459" cy="5440363"/>
          </a:xfrm>
        </p:spPr>
      </p:pic>
    </p:spTree>
    <p:extLst>
      <p:ext uri="{BB962C8B-B14F-4D97-AF65-F5344CB8AC3E}">
        <p14:creationId xmlns:p14="http://schemas.microsoft.com/office/powerpoint/2010/main" val="106562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815472-CECC-4C21-BFFE-82FD35109752}"/>
              </a:ext>
            </a:extLst>
          </p:cNvPr>
          <p:cNvPicPr>
            <a:picLocks noChangeAspect="1"/>
          </p:cNvPicPr>
          <p:nvPr/>
        </p:nvPicPr>
        <p:blipFill>
          <a:blip r:embed="rId2"/>
          <a:stretch>
            <a:fillRect/>
          </a:stretch>
        </p:blipFill>
        <p:spPr>
          <a:xfrm>
            <a:off x="381000" y="876300"/>
            <a:ext cx="11677650" cy="5774664"/>
          </a:xfrm>
          <a:prstGeom prst="rect">
            <a:avLst/>
          </a:prstGeom>
        </p:spPr>
      </p:pic>
    </p:spTree>
    <p:extLst>
      <p:ext uri="{BB962C8B-B14F-4D97-AF65-F5344CB8AC3E}">
        <p14:creationId xmlns:p14="http://schemas.microsoft.com/office/powerpoint/2010/main" val="205381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30029C-332C-4486-B363-8EEDE58CB480}"/>
              </a:ext>
            </a:extLst>
          </p:cNvPr>
          <p:cNvPicPr>
            <a:picLocks noGrp="1" noChangeAspect="1"/>
          </p:cNvPicPr>
          <p:nvPr>
            <p:ph idx="4294967295"/>
          </p:nvPr>
        </p:nvPicPr>
        <p:blipFill>
          <a:blip r:embed="rId2"/>
          <a:stretch>
            <a:fillRect/>
          </a:stretch>
        </p:blipFill>
        <p:spPr>
          <a:xfrm>
            <a:off x="1431925" y="573087"/>
            <a:ext cx="9328150" cy="5711825"/>
          </a:xfrm>
        </p:spPr>
      </p:pic>
    </p:spTree>
    <p:extLst>
      <p:ext uri="{BB962C8B-B14F-4D97-AF65-F5344CB8AC3E}">
        <p14:creationId xmlns:p14="http://schemas.microsoft.com/office/powerpoint/2010/main" val="6268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7935-5FEB-4ACA-912D-CCD1B19127D1}"/>
              </a:ext>
            </a:extLst>
          </p:cNvPr>
          <p:cNvSpPr>
            <a:spLocks noGrp="1"/>
          </p:cNvSpPr>
          <p:nvPr>
            <p:ph type="title"/>
          </p:nvPr>
        </p:nvSpPr>
        <p:spPr/>
        <p:txBody>
          <a:bodyPr>
            <a:normAutofit/>
          </a:bodyPr>
          <a:lstStyle/>
          <a:p>
            <a:pPr algn="ctr"/>
            <a:r>
              <a:rPr lang="en-US" sz="4200" dirty="0"/>
              <a:t>Summary of Regulatory</a:t>
            </a:r>
            <a:br>
              <a:rPr lang="en-US" sz="4200" dirty="0"/>
            </a:br>
            <a:r>
              <a:rPr lang="en-US" sz="4200" dirty="0"/>
              <a:t> Milestones Since Abeyance Lifted</a:t>
            </a:r>
          </a:p>
        </p:txBody>
      </p:sp>
      <p:sp>
        <p:nvSpPr>
          <p:cNvPr id="3" name="Content Placeholder 2">
            <a:extLst>
              <a:ext uri="{FF2B5EF4-FFF2-40B4-BE49-F238E27FC236}">
                <a16:creationId xmlns:a16="http://schemas.microsoft.com/office/drawing/2014/main" id="{5BB48EF9-F1C5-4CAD-AEAD-A2785EAEF384}"/>
              </a:ext>
            </a:extLst>
          </p:cNvPr>
          <p:cNvSpPr>
            <a:spLocks noGrp="1"/>
          </p:cNvSpPr>
          <p:nvPr>
            <p:ph idx="1"/>
          </p:nvPr>
        </p:nvSpPr>
        <p:spPr/>
        <p:txBody>
          <a:bodyPr>
            <a:normAutofit/>
          </a:bodyPr>
          <a:lstStyle/>
          <a:p>
            <a:pPr>
              <a:buFont typeface="Wingdings" panose="05000000000000000000" pitchFamily="2" charset="2"/>
              <a:buChar char="Ø"/>
            </a:pPr>
            <a:r>
              <a:rPr lang="en-US" dirty="0"/>
              <a:t>Revised PSP filed </a:t>
            </a:r>
          </a:p>
          <a:p>
            <a:pPr>
              <a:buFont typeface="Wingdings" panose="05000000000000000000" pitchFamily="2" charset="2"/>
              <a:buChar char="Ø"/>
            </a:pPr>
            <a:r>
              <a:rPr lang="en-US" dirty="0"/>
              <a:t>Substantive collaboration with ARWG related to study refinement</a:t>
            </a:r>
          </a:p>
          <a:p>
            <a:pPr>
              <a:buFont typeface="Wingdings" panose="05000000000000000000" pitchFamily="2" charset="2"/>
              <a:buChar char="Ø"/>
            </a:pPr>
            <a:r>
              <a:rPr lang="en-US" dirty="0"/>
              <a:t>RSP filed with FERC</a:t>
            </a:r>
          </a:p>
          <a:p>
            <a:pPr>
              <a:buFont typeface="Wingdings" panose="05000000000000000000" pitchFamily="2" charset="2"/>
              <a:buChar char="Ø"/>
            </a:pPr>
            <a:r>
              <a:rPr lang="en-US" dirty="0"/>
              <a:t>SPD received from FERC</a:t>
            </a:r>
          </a:p>
          <a:p>
            <a:pPr>
              <a:buFont typeface="Wingdings" panose="05000000000000000000" pitchFamily="2" charset="2"/>
              <a:buChar char="Ø"/>
            </a:pPr>
            <a:r>
              <a:rPr lang="en-US" dirty="0"/>
              <a:t>Consistent collaboration with the ARWG and FERC</a:t>
            </a:r>
          </a:p>
          <a:p>
            <a:pPr>
              <a:buFont typeface="Wingdings" panose="05000000000000000000" pitchFamily="2" charset="2"/>
              <a:buChar char="Ø"/>
            </a:pPr>
            <a:r>
              <a:rPr lang="en-US" dirty="0"/>
              <a:t>NETC Organized over 110 Informational Meetings and Presentations (31 in the region) – October 2017- March 2023</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03048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0C40-BB4A-46C4-8274-AECD12AABB60}"/>
              </a:ext>
            </a:extLst>
          </p:cNvPr>
          <p:cNvSpPr>
            <a:spLocks noGrp="1"/>
          </p:cNvSpPr>
          <p:nvPr>
            <p:ph type="title"/>
          </p:nvPr>
        </p:nvSpPr>
        <p:spPr>
          <a:xfrm>
            <a:off x="1024128" y="585216"/>
            <a:ext cx="9720072" cy="857690"/>
          </a:xfrm>
        </p:spPr>
        <p:txBody>
          <a:bodyPr/>
          <a:lstStyle/>
          <a:p>
            <a:pPr algn="ctr"/>
            <a:r>
              <a:rPr lang="en-US" dirty="0"/>
              <a:t>Key Developments over the past year</a:t>
            </a:r>
          </a:p>
        </p:txBody>
      </p:sp>
      <p:sp>
        <p:nvSpPr>
          <p:cNvPr id="3" name="Content Placeholder 2">
            <a:extLst>
              <a:ext uri="{FF2B5EF4-FFF2-40B4-BE49-F238E27FC236}">
                <a16:creationId xmlns:a16="http://schemas.microsoft.com/office/drawing/2014/main" id="{1E112654-2374-431C-AD9A-4C2F07FD18F9}"/>
              </a:ext>
            </a:extLst>
          </p:cNvPr>
          <p:cNvSpPr>
            <a:spLocks noGrp="1"/>
          </p:cNvSpPr>
          <p:nvPr>
            <p:ph idx="1"/>
          </p:nvPr>
        </p:nvSpPr>
        <p:spPr>
          <a:xfrm>
            <a:off x="1024128" y="1669409"/>
            <a:ext cx="9720071" cy="4639951"/>
          </a:xfrm>
        </p:spPr>
        <p:txBody>
          <a:bodyPr>
            <a:noAutofit/>
          </a:bodyPr>
          <a:lstStyle/>
          <a:p>
            <a:pPr>
              <a:buFont typeface="Wingdings" panose="05000000000000000000" pitchFamily="2" charset="2"/>
              <a:buChar char="Ø"/>
            </a:pPr>
            <a:r>
              <a:rPr lang="en-US" dirty="0"/>
              <a:t>Collaborative ARWG and public involvement related to technical study plan improvements (collective development, review and commenting)</a:t>
            </a:r>
          </a:p>
          <a:p>
            <a:pPr>
              <a:buFont typeface="Wingdings" panose="05000000000000000000" pitchFamily="2" charset="2"/>
              <a:buChar char="Ø"/>
            </a:pPr>
            <a:r>
              <a:rPr lang="en-US" dirty="0"/>
              <a:t>Geotechnical analysis</a:t>
            </a:r>
          </a:p>
          <a:p>
            <a:pPr>
              <a:buFont typeface="Wingdings" panose="05000000000000000000" pitchFamily="2" charset="2"/>
              <a:buChar char="Ø"/>
            </a:pPr>
            <a:r>
              <a:rPr lang="en-US" dirty="0"/>
              <a:t>Site-specific methods testing</a:t>
            </a:r>
          </a:p>
          <a:p>
            <a:pPr>
              <a:buFont typeface="Wingdings" panose="05000000000000000000" pitchFamily="2" charset="2"/>
              <a:buChar char="Ø"/>
            </a:pPr>
            <a:r>
              <a:rPr lang="en-US" dirty="0"/>
              <a:t>All natural resource study leads in place</a:t>
            </a:r>
          </a:p>
          <a:p>
            <a:pPr>
              <a:buFont typeface="Wingdings" panose="05000000000000000000" pitchFamily="2" charset="2"/>
              <a:buChar char="Ø"/>
            </a:pPr>
            <a:r>
              <a:rPr lang="en-US" dirty="0"/>
              <a:t>Biological study camp established</a:t>
            </a:r>
          </a:p>
          <a:p>
            <a:pPr>
              <a:buFont typeface="Wingdings" panose="05000000000000000000" pitchFamily="2" charset="2"/>
              <a:buChar char="Ø"/>
            </a:pPr>
            <a:r>
              <a:rPr lang="en-US" dirty="0"/>
              <a:t>All requisite natural resource permit applications submitted</a:t>
            </a:r>
          </a:p>
          <a:p>
            <a:pPr>
              <a:buFont typeface="Wingdings" panose="05000000000000000000" pitchFamily="2" charset="2"/>
              <a:buChar char="Ø"/>
            </a:pPr>
            <a:r>
              <a:rPr lang="en-US" dirty="0"/>
              <a:t>Development of life cycle and economic models</a:t>
            </a:r>
          </a:p>
          <a:p>
            <a:pPr>
              <a:buFont typeface="Wingdings" panose="05000000000000000000" pitchFamily="2" charset="2"/>
              <a:buChar char="Ø"/>
            </a:pPr>
            <a:r>
              <a:rPr lang="en-US" dirty="0"/>
              <a:t>Cooperative agreements reached with BBSRI, BBNA and ADFG related to certain study elements</a:t>
            </a:r>
          </a:p>
          <a:p>
            <a:pPr>
              <a:buFont typeface="Wingdings" panose="05000000000000000000" pitchFamily="2" charset="2"/>
              <a:buChar char="Ø"/>
            </a:pPr>
            <a:r>
              <a:rPr lang="en-US" dirty="0"/>
              <a:t>Multiple ARWG and public meetings along with presentation at relevant regional conferences</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388901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B447-3A6D-4C34-8280-8D6759515DB2}"/>
              </a:ext>
            </a:extLst>
          </p:cNvPr>
          <p:cNvSpPr>
            <a:spLocks noGrp="1"/>
          </p:cNvSpPr>
          <p:nvPr>
            <p:ph type="title"/>
          </p:nvPr>
        </p:nvSpPr>
        <p:spPr/>
        <p:txBody>
          <a:bodyPr/>
          <a:lstStyle/>
          <a:p>
            <a:pPr algn="ctr"/>
            <a:r>
              <a:rPr lang="en-US" dirty="0"/>
              <a:t>Study Program Intent </a:t>
            </a:r>
          </a:p>
        </p:txBody>
      </p:sp>
      <p:sp>
        <p:nvSpPr>
          <p:cNvPr id="3" name="Content Placeholder 2">
            <a:extLst>
              <a:ext uri="{FF2B5EF4-FFF2-40B4-BE49-F238E27FC236}">
                <a16:creationId xmlns:a16="http://schemas.microsoft.com/office/drawing/2014/main" id="{E22943C1-82AF-4517-B731-8A9BC51547EF}"/>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Document baseline conditions</a:t>
            </a:r>
          </a:p>
          <a:p>
            <a:pPr>
              <a:buFont typeface="Wingdings" panose="05000000000000000000" pitchFamily="2" charset="2"/>
              <a:buChar char="Ø"/>
            </a:pPr>
            <a:r>
              <a:rPr lang="en-US" dirty="0"/>
              <a:t>Gain a better understanding of aquatic species abundance and composition near the project area</a:t>
            </a:r>
          </a:p>
          <a:p>
            <a:pPr>
              <a:buFont typeface="Wingdings" panose="05000000000000000000" pitchFamily="2" charset="2"/>
              <a:buChar char="Ø"/>
            </a:pPr>
            <a:r>
              <a:rPr lang="en-US" dirty="0"/>
              <a:t>Utilize aquatic modeling techniques to assess fish passage and behavior over a variety of flow/operational scenarios</a:t>
            </a:r>
          </a:p>
          <a:p>
            <a:pPr>
              <a:buFont typeface="Wingdings" panose="05000000000000000000" pitchFamily="2" charset="2"/>
              <a:buChar char="Ø"/>
            </a:pPr>
            <a:r>
              <a:rPr lang="en-US" dirty="0"/>
              <a:t>Determine potential impacts to migratory wildlife, vegetation and wetlands as a result of transmission development</a:t>
            </a:r>
          </a:p>
          <a:p>
            <a:pPr>
              <a:buFont typeface="Wingdings" panose="05000000000000000000" pitchFamily="2" charset="2"/>
              <a:buChar char="Ø"/>
            </a:pPr>
            <a:r>
              <a:rPr lang="en-US" dirty="0"/>
              <a:t>Assess potential impacts (positive and negative) from Project development and operations</a:t>
            </a:r>
          </a:p>
          <a:p>
            <a:pPr>
              <a:buFont typeface="Wingdings" panose="05000000000000000000" pitchFamily="2" charset="2"/>
              <a:buChar char="Ø"/>
            </a:pPr>
            <a:r>
              <a:rPr lang="en-US" b="1" u="sng" dirty="0"/>
              <a:t>Ultimately </a:t>
            </a:r>
            <a:r>
              <a:rPr lang="en-US" dirty="0"/>
              <a:t>– Make determinations on the feasibility of Project development based on quality site-specific science</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64092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2B0A-7329-4966-41E5-2C8351440661}"/>
              </a:ext>
            </a:extLst>
          </p:cNvPr>
          <p:cNvSpPr>
            <a:spLocks noGrp="1"/>
          </p:cNvSpPr>
          <p:nvPr>
            <p:ph type="title"/>
          </p:nvPr>
        </p:nvSpPr>
        <p:spPr/>
        <p:txBody>
          <a:bodyPr/>
          <a:lstStyle/>
          <a:p>
            <a:pPr algn="ctr"/>
            <a:r>
              <a:rPr lang="en-US" dirty="0"/>
              <a:t>Natural Resource Study Program</a:t>
            </a:r>
          </a:p>
        </p:txBody>
      </p:sp>
      <p:sp>
        <p:nvSpPr>
          <p:cNvPr id="3" name="Content Placeholder 2">
            <a:extLst>
              <a:ext uri="{FF2B5EF4-FFF2-40B4-BE49-F238E27FC236}">
                <a16:creationId xmlns:a16="http://schemas.microsoft.com/office/drawing/2014/main" id="{C5934370-9485-E0B7-EC5B-9B86D1E3F68F}"/>
              </a:ext>
            </a:extLst>
          </p:cNvPr>
          <p:cNvSpPr>
            <a:spLocks noGrp="1"/>
          </p:cNvSpPr>
          <p:nvPr>
            <p:ph idx="1"/>
          </p:nvPr>
        </p:nvSpPr>
        <p:spPr>
          <a:xfrm>
            <a:off x="1024128" y="1677798"/>
            <a:ext cx="9720071" cy="4631562"/>
          </a:xfrm>
        </p:spPr>
        <p:txBody>
          <a:bodyPr>
            <a:normAutofit/>
          </a:bodyPr>
          <a:lstStyle/>
          <a:p>
            <a:pPr>
              <a:buFont typeface="Wingdings" panose="05000000000000000000" pitchFamily="2" charset="2"/>
              <a:buChar char="Ø"/>
            </a:pPr>
            <a:r>
              <a:rPr lang="en-US" dirty="0"/>
              <a:t>Fisheries</a:t>
            </a:r>
          </a:p>
          <a:p>
            <a:pPr lvl="1">
              <a:buFont typeface="Wingdings" panose="05000000000000000000" pitchFamily="2" charset="2"/>
              <a:buChar char="Ø"/>
            </a:pPr>
            <a:r>
              <a:rPr lang="en-US" sz="1400" dirty="0"/>
              <a:t>Fish Community and Behavior Near the Project Area</a:t>
            </a:r>
          </a:p>
          <a:p>
            <a:pPr lvl="1">
              <a:buFont typeface="Wingdings" panose="05000000000000000000" pitchFamily="2" charset="2"/>
              <a:buChar char="Ø"/>
            </a:pPr>
            <a:r>
              <a:rPr lang="en-US" sz="1400" dirty="0"/>
              <a:t>Falls Fish Passage Study</a:t>
            </a:r>
          </a:p>
          <a:p>
            <a:pPr lvl="1">
              <a:buFont typeface="Wingdings" panose="05000000000000000000" pitchFamily="2" charset="2"/>
              <a:buChar char="Ø"/>
            </a:pPr>
            <a:r>
              <a:rPr lang="en-US" sz="1400" dirty="0"/>
              <a:t>Entrainment and Impingement Study</a:t>
            </a:r>
          </a:p>
          <a:p>
            <a:pPr lvl="1">
              <a:buFont typeface="Wingdings" panose="05000000000000000000" pitchFamily="2" charset="2"/>
              <a:buChar char="Ø"/>
            </a:pPr>
            <a:r>
              <a:rPr lang="en-US" sz="1400" dirty="0"/>
              <a:t>Tailrace False Attraction Evaluation</a:t>
            </a:r>
          </a:p>
          <a:p>
            <a:pPr lvl="1">
              <a:buFont typeface="Wingdings" panose="05000000000000000000" pitchFamily="2" charset="2"/>
              <a:buChar char="Ø"/>
            </a:pPr>
            <a:r>
              <a:rPr lang="en-US" sz="1400" dirty="0"/>
              <a:t>Chinook and Sockeye Life Cycle Modeling</a:t>
            </a:r>
          </a:p>
          <a:p>
            <a:pPr lvl="1">
              <a:buFont typeface="Wingdings" panose="05000000000000000000" pitchFamily="2" charset="2"/>
              <a:buChar char="Ø"/>
            </a:pPr>
            <a:r>
              <a:rPr lang="en-US" sz="1400" dirty="0"/>
              <a:t>Integrated Risk Assessment of Fish Populations</a:t>
            </a:r>
          </a:p>
          <a:p>
            <a:pPr lvl="1">
              <a:buFont typeface="Wingdings" panose="05000000000000000000" pitchFamily="2" charset="2"/>
              <a:buChar char="Ø"/>
            </a:pPr>
            <a:endParaRPr lang="en-US" sz="1400" dirty="0"/>
          </a:p>
          <a:p>
            <a:pPr>
              <a:buFont typeface="Wingdings" panose="05000000000000000000" pitchFamily="2" charset="2"/>
              <a:buChar char="Ø"/>
            </a:pPr>
            <a:r>
              <a:rPr lang="en-US" sz="1800" dirty="0"/>
              <a:t>Water Resources</a:t>
            </a:r>
          </a:p>
          <a:p>
            <a:pPr lvl="1">
              <a:buFont typeface="Wingdings" panose="05000000000000000000" pitchFamily="2" charset="2"/>
              <a:buChar char="Ø"/>
            </a:pPr>
            <a:r>
              <a:rPr lang="en-US" sz="1400" dirty="0"/>
              <a:t>Dissolved Oxygen and Water Temperature Focus</a:t>
            </a:r>
          </a:p>
          <a:p>
            <a:pPr lvl="1">
              <a:buFont typeface="Wingdings" panose="05000000000000000000" pitchFamily="2" charset="2"/>
              <a:buChar char="Ø"/>
            </a:pPr>
            <a:r>
              <a:rPr lang="en-US" sz="1400" dirty="0"/>
              <a:t>Flow Duration Curve/Stationarity Assessment</a:t>
            </a:r>
          </a:p>
          <a:p>
            <a:pPr lvl="1">
              <a:buFont typeface="Wingdings" panose="05000000000000000000" pitchFamily="2" charset="2"/>
              <a:buChar char="Ø"/>
            </a:pPr>
            <a:r>
              <a:rPr lang="en-US" sz="1400" dirty="0"/>
              <a:t>Future Flows Study</a:t>
            </a:r>
          </a:p>
          <a:p>
            <a:pPr lvl="1">
              <a:buFont typeface="Wingdings" panose="05000000000000000000" pitchFamily="2" charset="2"/>
              <a:buChar char="Ø"/>
            </a:pPr>
            <a:r>
              <a:rPr lang="en-US" sz="1400" dirty="0"/>
              <a:t>Ice Processes Assessment</a:t>
            </a:r>
          </a:p>
          <a:p>
            <a:pPr lvl="1">
              <a:buFont typeface="Wingdings" panose="05000000000000000000" pitchFamily="2" charset="2"/>
              <a:buChar char="Ø"/>
            </a:pPr>
            <a:endParaRPr lang="en-US" sz="14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079181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4291</TotalTime>
  <Words>797</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Tw Cen MT</vt:lpstr>
      <vt:lpstr>Tw Cen MT Condensed</vt:lpstr>
      <vt:lpstr>Wingdings</vt:lpstr>
      <vt:lpstr>Wingdings 3</vt:lpstr>
      <vt:lpstr>Integral</vt:lpstr>
      <vt:lpstr>PowerPoint Presentation</vt:lpstr>
      <vt:lpstr>Nushagak Cooperative</vt:lpstr>
      <vt:lpstr>Project Area</vt:lpstr>
      <vt:lpstr>PowerPoint Presentation</vt:lpstr>
      <vt:lpstr>PowerPoint Presentation</vt:lpstr>
      <vt:lpstr>Summary of Regulatory  Milestones Since Abeyance Lifted</vt:lpstr>
      <vt:lpstr>Key Developments over the past year</vt:lpstr>
      <vt:lpstr>Study Program Intent </vt:lpstr>
      <vt:lpstr>Natural Resource Study Program</vt:lpstr>
      <vt:lpstr>Natural Resource Study Program</vt:lpstr>
      <vt:lpstr>Next Steps 2023</vt:lpstr>
      <vt:lpstr>Next Steps 2024 and Beyond</vt:lpstr>
      <vt:lpstr>Overall Conceptual Schedule</vt:lpstr>
      <vt:lpstr>Cooperative Intent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 and 22, 2020  Study Planning Meeting</dc:title>
  <dc:creator>Warnock, Cory</dc:creator>
  <cp:lastModifiedBy>Warnock, Cory</cp:lastModifiedBy>
  <cp:revision>117</cp:revision>
  <dcterms:created xsi:type="dcterms:W3CDTF">2020-04-14T21:20:06Z</dcterms:created>
  <dcterms:modified xsi:type="dcterms:W3CDTF">2023-03-23T03:12:04Z</dcterms:modified>
</cp:coreProperties>
</file>