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notesMasterIdLst>
    <p:notesMasterId r:id="rId18"/>
  </p:notesMasterIdLst>
  <p:sldIdLst>
    <p:sldId id="387" r:id="rId2"/>
    <p:sldId id="259" r:id="rId3"/>
    <p:sldId id="380" r:id="rId4"/>
    <p:sldId id="385" r:id="rId5"/>
    <p:sldId id="360" r:id="rId6"/>
    <p:sldId id="400" r:id="rId7"/>
    <p:sldId id="260" r:id="rId8"/>
    <p:sldId id="397" r:id="rId9"/>
    <p:sldId id="373" r:id="rId10"/>
    <p:sldId id="395" r:id="rId11"/>
    <p:sldId id="372" r:id="rId12"/>
    <p:sldId id="371" r:id="rId13"/>
    <p:sldId id="264" r:id="rId14"/>
    <p:sldId id="374" r:id="rId15"/>
    <p:sldId id="393" r:id="rId16"/>
    <p:sldId id="3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1"/>
    <p:restoredTop sz="87969"/>
  </p:normalViewPr>
  <p:slideViewPr>
    <p:cSldViewPr snapToGrid="0">
      <p:cViewPr varScale="1">
        <p:scale>
          <a:sx n="87" d="100"/>
          <a:sy n="87" d="100"/>
        </p:scale>
        <p:origin x="1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acheldonkersloot\Desktop\BBEDC%20PLP%20Eval\CFEC%20Data%20Request%20\CFEC2_Analysis_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b="0" dirty="0"/>
              <a:t>Net change in local permit holdings by community, 	1976-2021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435236533430139E-2"/>
          <c:y val="0.19512749803442975"/>
          <c:w val="0.90100947635917528"/>
          <c:h val="0.78850886560193389"/>
        </c:manualLayout>
      </c:layout>
      <c:barChart>
        <c:barDir val="col"/>
        <c:grouping val="stacked"/>
        <c:varyColors val="0"/>
        <c:ser>
          <c:idx val="0"/>
          <c:order val="0"/>
          <c:tx>
            <c:v>By Transfer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'Analysis by community'!$A$2:$A$27</c:f>
              <c:strCache>
                <c:ptCount val="26"/>
                <c:pt idx="0">
                  <c:v>ALEKNAGIK</c:v>
                </c:pt>
                <c:pt idx="1">
                  <c:v>CLARKS POINT</c:v>
                </c:pt>
                <c:pt idx="2">
                  <c:v>DILLINGHAM</c:v>
                </c:pt>
                <c:pt idx="3">
                  <c:v>EGEGIK</c:v>
                </c:pt>
                <c:pt idx="4">
                  <c:v>EKUK</c:v>
                </c:pt>
                <c:pt idx="5">
                  <c:v>EKWOK</c:v>
                </c:pt>
                <c:pt idx="6">
                  <c:v>IGIUGIG</c:v>
                </c:pt>
                <c:pt idx="7">
                  <c:v>ILIAMNA</c:v>
                </c:pt>
                <c:pt idx="8">
                  <c:v>KING SALMON</c:v>
                </c:pt>
                <c:pt idx="9">
                  <c:v>KOKHANOK</c:v>
                </c:pt>
                <c:pt idx="10">
                  <c:v>KOLIGANEK</c:v>
                </c:pt>
                <c:pt idx="11">
                  <c:v>LEVELOCK</c:v>
                </c:pt>
                <c:pt idx="12">
                  <c:v>MANOKOTAK</c:v>
                </c:pt>
                <c:pt idx="13">
                  <c:v>NAKNEK</c:v>
                </c:pt>
                <c:pt idx="14">
                  <c:v>NEW STUYAHOK</c:v>
                </c:pt>
                <c:pt idx="15">
                  <c:v>NEWHALEN</c:v>
                </c:pt>
                <c:pt idx="16">
                  <c:v>NONDALTON</c:v>
                </c:pt>
                <c:pt idx="17">
                  <c:v>PEDRO BAY</c:v>
                </c:pt>
                <c:pt idx="18">
                  <c:v>PILOT POINT</c:v>
                </c:pt>
                <c:pt idx="19">
                  <c:v>PORT ALSWORTH</c:v>
                </c:pt>
                <c:pt idx="20">
                  <c:v>PORT HEIDEN</c:v>
                </c:pt>
                <c:pt idx="21">
                  <c:v>PORTAGE CREEK</c:v>
                </c:pt>
                <c:pt idx="22">
                  <c:v>SOUTH NAKNEK</c:v>
                </c:pt>
                <c:pt idx="23">
                  <c:v>TOGIAK</c:v>
                </c:pt>
                <c:pt idx="24">
                  <c:v>TWIN HILLS</c:v>
                </c:pt>
                <c:pt idx="25">
                  <c:v>UGASHIK</c:v>
                </c:pt>
              </c:strCache>
            </c:strRef>
          </c:cat>
          <c:val>
            <c:numRef>
              <c:f>'Analysis by community'!$B$2:$B$27</c:f>
              <c:numCache>
                <c:formatCode>General</c:formatCode>
                <c:ptCount val="26"/>
                <c:pt idx="0">
                  <c:v>-35</c:v>
                </c:pt>
                <c:pt idx="1">
                  <c:v>-14</c:v>
                </c:pt>
                <c:pt idx="2">
                  <c:v>-104</c:v>
                </c:pt>
                <c:pt idx="3">
                  <c:v>-53</c:v>
                </c:pt>
                <c:pt idx="4">
                  <c:v>0</c:v>
                </c:pt>
                <c:pt idx="5">
                  <c:v>-14</c:v>
                </c:pt>
                <c:pt idx="6">
                  <c:v>-3</c:v>
                </c:pt>
                <c:pt idx="7">
                  <c:v>-16</c:v>
                </c:pt>
                <c:pt idx="8">
                  <c:v>-7</c:v>
                </c:pt>
                <c:pt idx="9">
                  <c:v>-4</c:v>
                </c:pt>
                <c:pt idx="10">
                  <c:v>1</c:v>
                </c:pt>
                <c:pt idx="11">
                  <c:v>-9</c:v>
                </c:pt>
                <c:pt idx="12">
                  <c:v>-38</c:v>
                </c:pt>
                <c:pt idx="13">
                  <c:v>-36</c:v>
                </c:pt>
                <c:pt idx="14">
                  <c:v>-23</c:v>
                </c:pt>
                <c:pt idx="15">
                  <c:v>-8</c:v>
                </c:pt>
                <c:pt idx="16">
                  <c:v>-26</c:v>
                </c:pt>
                <c:pt idx="17">
                  <c:v>-4</c:v>
                </c:pt>
                <c:pt idx="18">
                  <c:v>-18</c:v>
                </c:pt>
                <c:pt idx="19">
                  <c:v>-5</c:v>
                </c:pt>
                <c:pt idx="20">
                  <c:v>2</c:v>
                </c:pt>
                <c:pt idx="21">
                  <c:v>-8</c:v>
                </c:pt>
                <c:pt idx="22">
                  <c:v>-15</c:v>
                </c:pt>
                <c:pt idx="23">
                  <c:v>-18</c:v>
                </c:pt>
                <c:pt idx="24">
                  <c:v>-1</c:v>
                </c:pt>
                <c:pt idx="2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51-7841-AD71-9F6DCACE2F58}"/>
            </c:ext>
          </c:extLst>
        </c:ser>
        <c:ser>
          <c:idx val="1"/>
          <c:order val="1"/>
          <c:tx>
            <c:v>By Migration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'Analysis by community'!$A$2:$A$27</c:f>
              <c:strCache>
                <c:ptCount val="26"/>
                <c:pt idx="0">
                  <c:v>ALEKNAGIK</c:v>
                </c:pt>
                <c:pt idx="1">
                  <c:v>CLARKS POINT</c:v>
                </c:pt>
                <c:pt idx="2">
                  <c:v>DILLINGHAM</c:v>
                </c:pt>
                <c:pt idx="3">
                  <c:v>EGEGIK</c:v>
                </c:pt>
                <c:pt idx="4">
                  <c:v>EKUK</c:v>
                </c:pt>
                <c:pt idx="5">
                  <c:v>EKWOK</c:v>
                </c:pt>
                <c:pt idx="6">
                  <c:v>IGIUGIG</c:v>
                </c:pt>
                <c:pt idx="7">
                  <c:v>ILIAMNA</c:v>
                </c:pt>
                <c:pt idx="8">
                  <c:v>KING SALMON</c:v>
                </c:pt>
                <c:pt idx="9">
                  <c:v>KOKHANOK</c:v>
                </c:pt>
                <c:pt idx="10">
                  <c:v>KOLIGANEK</c:v>
                </c:pt>
                <c:pt idx="11">
                  <c:v>LEVELOCK</c:v>
                </c:pt>
                <c:pt idx="12">
                  <c:v>MANOKOTAK</c:v>
                </c:pt>
                <c:pt idx="13">
                  <c:v>NAKNEK</c:v>
                </c:pt>
                <c:pt idx="14">
                  <c:v>NEW STUYAHOK</c:v>
                </c:pt>
                <c:pt idx="15">
                  <c:v>NEWHALEN</c:v>
                </c:pt>
                <c:pt idx="16">
                  <c:v>NONDALTON</c:v>
                </c:pt>
                <c:pt idx="17">
                  <c:v>PEDRO BAY</c:v>
                </c:pt>
                <c:pt idx="18">
                  <c:v>PILOT POINT</c:v>
                </c:pt>
                <c:pt idx="19">
                  <c:v>PORT ALSWORTH</c:v>
                </c:pt>
                <c:pt idx="20">
                  <c:v>PORT HEIDEN</c:v>
                </c:pt>
                <c:pt idx="21">
                  <c:v>PORTAGE CREEK</c:v>
                </c:pt>
                <c:pt idx="22">
                  <c:v>SOUTH NAKNEK</c:v>
                </c:pt>
                <c:pt idx="23">
                  <c:v>TOGIAK</c:v>
                </c:pt>
                <c:pt idx="24">
                  <c:v>TWIN HILLS</c:v>
                </c:pt>
                <c:pt idx="25">
                  <c:v>UGASHIK</c:v>
                </c:pt>
              </c:strCache>
            </c:strRef>
          </c:cat>
          <c:val>
            <c:numRef>
              <c:f>'Analysis by community'!$C$2:$C$27</c:f>
              <c:numCache>
                <c:formatCode>General</c:formatCode>
                <c:ptCount val="26"/>
                <c:pt idx="0">
                  <c:v>-19</c:v>
                </c:pt>
                <c:pt idx="1">
                  <c:v>-14</c:v>
                </c:pt>
                <c:pt idx="2">
                  <c:v>-10</c:v>
                </c:pt>
                <c:pt idx="3">
                  <c:v>-14</c:v>
                </c:pt>
                <c:pt idx="4">
                  <c:v>-9</c:v>
                </c:pt>
                <c:pt idx="5">
                  <c:v>-2</c:v>
                </c:pt>
                <c:pt idx="6">
                  <c:v>3</c:v>
                </c:pt>
                <c:pt idx="7">
                  <c:v>-8</c:v>
                </c:pt>
                <c:pt idx="8">
                  <c:v>-15</c:v>
                </c:pt>
                <c:pt idx="9">
                  <c:v>-2</c:v>
                </c:pt>
                <c:pt idx="10">
                  <c:v>-15</c:v>
                </c:pt>
                <c:pt idx="11">
                  <c:v>-14</c:v>
                </c:pt>
                <c:pt idx="12">
                  <c:v>-2</c:v>
                </c:pt>
                <c:pt idx="13">
                  <c:v>-14</c:v>
                </c:pt>
                <c:pt idx="14">
                  <c:v>-5</c:v>
                </c:pt>
                <c:pt idx="15">
                  <c:v>-1</c:v>
                </c:pt>
                <c:pt idx="16">
                  <c:v>-3</c:v>
                </c:pt>
                <c:pt idx="17">
                  <c:v>-3</c:v>
                </c:pt>
                <c:pt idx="18">
                  <c:v>-15</c:v>
                </c:pt>
                <c:pt idx="19">
                  <c:v>3</c:v>
                </c:pt>
                <c:pt idx="20">
                  <c:v>-9</c:v>
                </c:pt>
                <c:pt idx="21">
                  <c:v>-12</c:v>
                </c:pt>
                <c:pt idx="22">
                  <c:v>-27</c:v>
                </c:pt>
                <c:pt idx="23">
                  <c:v>-37</c:v>
                </c:pt>
                <c:pt idx="24">
                  <c:v>-7</c:v>
                </c:pt>
                <c:pt idx="2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51-7841-AD71-9F6DCACE2F5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16264592"/>
        <c:axId val="231659183"/>
      </c:barChart>
      <c:catAx>
        <c:axId val="41626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659183"/>
        <c:crosses val="autoZero"/>
        <c:auto val="1"/>
        <c:lblAlgn val="ctr"/>
        <c:lblOffset val="100"/>
        <c:noMultiLvlLbl val="0"/>
      </c:catAx>
      <c:valAx>
        <c:axId val="231659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setnet and drift permits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26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DC856-AA0A-DF44-ACD3-2E0C1057280B}" type="datetimeFigureOut">
              <a:rPr lang="en-US" smtClean="0"/>
              <a:t>3/23/23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B354D-0462-8D47-9F0A-6196C9EDB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1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354D-0462-8D47-9F0A-6196C9EDBB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7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5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 of New Entrants into Bristol Bay Drift Gillnet Fishery, 1975-2021</a:t>
            </a:r>
          </a:p>
          <a:p>
            <a:r>
              <a:rPr lang="en-US" dirty="0"/>
              <a:t>Dual permit operation </a:t>
            </a:r>
            <a:r>
              <a:rPr lang="en-US"/>
              <a:t>regulation starts in </a:t>
            </a:r>
            <a:r>
              <a:rPr lang="en-US" dirty="0"/>
              <a:t>2004…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354D-0462-8D47-9F0A-6196C9EDBB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354D-0462-8D47-9F0A-6196C9EDBB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354D-0462-8D47-9F0A-6196C9EDBB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354D-0462-8D47-9F0A-6196C9EDBB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7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354D-0462-8D47-9F0A-6196C9EDBB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2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6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354D-0462-8D47-9F0A-6196C9EDBB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66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7382F7A3-ED47-57E7-0E16-8130B07F8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2A89F9E4-FA91-CEBC-5E0E-15118CDEC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r>
              <a:rPr lang="en-US" altLang="en-US" dirty="0"/>
              <a:t> </a:t>
            </a: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0170936E-B1D7-8593-BE53-AA6FAB388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68380588-A86F-7C4C-A590-2FC25B4D4E6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367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354D-0462-8D47-9F0A-6196C9EDBB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41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354D-0462-8D47-9F0A-6196C9EDBB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0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66B9D-FABE-76EE-9435-45D5ACE81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5802F-5F45-99FD-D15C-F8C871051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67560-C3F1-4C44-5D40-33776BD1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9A8B-083D-DD4B-A0CF-B8EA8C3AFC3C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42366-0336-C74F-AE33-865466CE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301E5-A181-8DDF-BC3D-A48280C5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02E5-2A1D-7E4F-9CF8-79EC771A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7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D0C0-1C14-785F-783E-B8D90355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61384-EF23-1D86-EAFA-FAD5B6449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E62F-A8F7-39F7-599A-904E7C1A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9A8B-083D-DD4B-A0CF-B8EA8C3AFC3C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CAD26-A9CF-D917-E966-CF7CD610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A639-B69E-19BE-4726-179257077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02E5-2A1D-7E4F-9CF8-79EC771A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7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FCD6E0-B580-175A-8AE3-FB22744BD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B5ECE-C084-86E6-CDF6-E60857781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D9751-7D25-852D-A3D7-C7F6A05F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9A8B-083D-DD4B-A0CF-B8EA8C3AFC3C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64013-7243-3C57-EDD5-9A4FAE9F9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BD459-73D1-7B94-F7F5-7E346CAB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02E5-2A1D-7E4F-9CF8-79EC771A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8CED8-2859-6D27-AA5A-9D5EA4F88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B2386-5574-F943-B898-869ED99C7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ECB75-8F62-B8C5-A078-E4B303C2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9A8B-083D-DD4B-A0CF-B8EA8C3AFC3C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340D3-47E4-772E-37BE-0E4BBF88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0C391-2E79-02EB-79C4-53272A86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02E5-2A1D-7E4F-9CF8-79EC771A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244B-2EF6-A269-51CE-78D967AA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B3817-82D1-C248-2569-AAEE9303A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7E98-9BB0-59A5-13BB-9B895CE5B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9A8B-083D-DD4B-A0CF-B8EA8C3AFC3C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4B655-44F6-FDF6-965C-7B3AD3C2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71A85-2ABF-07AB-B79E-3C047D9C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02E5-2A1D-7E4F-9CF8-79EC771A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03B4-ACA8-5573-4622-67280C16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99C1B-F383-4BE6-3C56-118BB76F9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819CE-DD51-46DB-E50A-C921E15BF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421B5-466F-44FE-10D3-DA1959B7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9A8B-083D-DD4B-A0CF-B8EA8C3AFC3C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D96BB-583D-7367-C873-549D5347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E7079-92A3-9E2C-CDCF-30CE4803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02E5-2A1D-7E4F-9CF8-79EC771A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8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05BA-7A7D-693B-02BC-AD36CC73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759F7-51A1-F7F9-D28C-9ACF0795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9B772-12B2-9841-D54C-2E7ADE25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DC2A5-82FA-01C3-9084-65DF5047F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1C5BC-71A5-3DD3-4195-E320C04F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3617EC-F78F-0B33-ADA1-5669D7DC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9A8B-083D-DD4B-A0CF-B8EA8C3AFC3C}" type="datetimeFigureOut">
              <a:rPr lang="en-US" smtClean="0"/>
              <a:t>3/23/23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9CBF1-ADE5-453E-751F-9AF5C46A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485A23-C48C-F81B-3ACC-08AC0C96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02E5-2A1D-7E4F-9CF8-79EC771A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1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A98EC-CEAD-126D-1E66-F1785741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57480-4CE0-9FE5-7919-798BC34A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9A8B-083D-DD4B-A0CF-B8EA8C3AFC3C}" type="datetimeFigureOut">
              <a:rPr lang="en-US" smtClean="0"/>
              <a:t>3/23/23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BB377-4726-8B85-7BB1-B4F2E6C9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C97E4-0B6B-6842-628E-96755441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02E5-2A1D-7E4F-9CF8-79EC771A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3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2BF9D-7F3E-3406-37A7-5960785F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9A8B-083D-DD4B-A0CF-B8EA8C3AFC3C}" type="datetimeFigureOut">
              <a:rPr lang="en-US" smtClean="0"/>
              <a:t>3/23/23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FC030-19DE-AECD-B5ED-10EA023E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01C42-BB3A-FF03-59C2-CC0972FF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02E5-2A1D-7E4F-9CF8-79EC771A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4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5B83-6587-1DDC-5E72-691A50F6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C3379-784E-4161-7457-41CFEDD43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EE661-8848-BEE1-D48E-EB37662C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46850-6CA1-78E4-A723-C82C20AA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9A8B-083D-DD4B-A0CF-B8EA8C3AFC3C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2FC6F-5FAF-4A78-4E98-192233EE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91EF4-826B-97F0-2D3C-573A6562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02E5-2A1D-7E4F-9CF8-79EC771A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5F04-2ED3-3CFB-A5B7-7333A2E1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48907-966F-9C57-F2E9-79C487304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4D097-5208-A45F-AAE6-E2AB91012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59286-40B5-3872-2C88-9B903BBC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9A8B-083D-DD4B-A0CF-B8EA8C3AFC3C}" type="datetimeFigureOut">
              <a:rPr lang="en-US" smtClean="0"/>
              <a:t>3/23/23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64B3C-995E-7077-7AF1-DA364613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211CA-6F95-24C2-9E92-2B37CE84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02E5-2A1D-7E4F-9CF8-79EC771A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2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8230D-A9D1-9C70-116B-80064CDD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D2742-6C7F-A2C8-1B0D-07EF771CA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29D86-7B2F-933F-B4BE-FC2C2C75D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9A8B-083D-DD4B-A0CF-B8EA8C3AFC3C}" type="datetimeFigureOut">
              <a:rPr lang="en-US" smtClean="0"/>
              <a:t>3/23/23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D0BBF-53BF-76F9-52F3-DD15E870B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C6CD8-2BE5-0F64-1A25-CCA6CF65A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802E5-2A1D-7E4F-9CF8-79EC771A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A548E-C586-724C-88A4-58FFFF2F21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/>
              <a:t>Where to now?</a:t>
            </a:r>
            <a:br>
              <a:rPr lang="en-US" sz="6000" b="1" dirty="0"/>
            </a:br>
            <a:r>
              <a:rPr lang="en-US" sz="4900" dirty="0"/>
              <a:t>Renewing conversations on restoring fisheries access in Bristol Bay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FB89C-95B7-51CC-5295-0A7BFC3A3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080" y="4607878"/>
            <a:ext cx="9144000" cy="1655762"/>
          </a:xfrm>
        </p:spPr>
        <p:txBody>
          <a:bodyPr/>
          <a:lstStyle/>
          <a:p>
            <a:pPr algn="l"/>
            <a:r>
              <a:rPr lang="en-US" sz="2000" dirty="0"/>
              <a:t>Rachel Donkersloot, PhD</a:t>
            </a:r>
          </a:p>
          <a:p>
            <a:pPr algn="l"/>
            <a:r>
              <a:rPr lang="en-US" sz="2000" dirty="0"/>
              <a:t>Coastal Cultures Research</a:t>
            </a:r>
          </a:p>
          <a:p>
            <a:pPr algn="l"/>
            <a:r>
              <a:rPr lang="en-US" sz="2000" dirty="0"/>
              <a:t>Aniak, AK </a:t>
            </a:r>
          </a:p>
          <a:p>
            <a:endParaRPr lang="en-US" dirty="0"/>
          </a:p>
        </p:txBody>
      </p:sp>
      <p:pic>
        <p:nvPicPr>
          <p:cNvPr id="4" name="Picture 3" descr="A black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BEDDCB08-871E-3DE6-19ED-0FB7A964E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672" y="4607878"/>
            <a:ext cx="1581347" cy="156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5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Content Placeholder 3">
            <a:extLst>
              <a:ext uri="{FF2B5EF4-FFF2-40B4-BE49-F238E27FC236}">
                <a16:creationId xmlns:a16="http://schemas.microsoft.com/office/drawing/2014/main" id="{45A6015A-9B11-540F-720F-07837E948701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635" y="661121"/>
            <a:ext cx="10589042" cy="6018232"/>
          </a:xfrm>
        </p:spPr>
      </p:pic>
      <p:sp>
        <p:nvSpPr>
          <p:cNvPr id="55298" name="TextBox 6">
            <a:extLst>
              <a:ext uri="{FF2B5EF4-FFF2-40B4-BE49-F238E27FC236}">
                <a16:creationId xmlns:a16="http://schemas.microsoft.com/office/drawing/2014/main" id="{81235300-FEE2-4914-5268-AE3CB4192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820" y="6306390"/>
            <a:ext cx="2234618" cy="36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99" dirty="0">
                <a:solidFill>
                  <a:schemeClr val="bg1"/>
                </a:solidFill>
              </a:rPr>
              <a:t>Shareholders</a:t>
            </a:r>
          </a:p>
        </p:txBody>
      </p:sp>
    </p:spTree>
    <p:extLst>
      <p:ext uri="{BB962C8B-B14F-4D97-AF65-F5344CB8AC3E}">
        <p14:creationId xmlns:p14="http://schemas.microsoft.com/office/powerpoint/2010/main" val="1123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55D3-7662-5DD7-5551-0A4035A8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9EB05-BB35-7F16-99EF-CDCC0B6B7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1"/>
            <a:ext cx="10118834" cy="4586702"/>
          </a:xfrm>
        </p:spPr>
        <p:txBody>
          <a:bodyPr>
            <a:normAutofit/>
          </a:bodyPr>
          <a:lstStyle/>
          <a:p>
            <a:r>
              <a:rPr lang="en-US" dirty="0"/>
              <a:t>Community considerations </a:t>
            </a:r>
          </a:p>
          <a:p>
            <a:pPr lvl="1"/>
            <a:r>
              <a:rPr lang="en-US" dirty="0"/>
              <a:t>accounting for community-based livelihoods &amp; diversity</a:t>
            </a:r>
          </a:p>
          <a:p>
            <a:r>
              <a:rPr lang="en-US" dirty="0"/>
              <a:t>Legal considerations</a:t>
            </a:r>
          </a:p>
          <a:p>
            <a:r>
              <a:rPr lang="en-US" dirty="0"/>
              <a:t>Policy considerations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7BBEDF-4273-3613-5BF9-6353D38D8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051" y="2864961"/>
            <a:ext cx="4271576" cy="3627914"/>
          </a:xfrm>
          <a:prstGeom prst="rect">
            <a:avLst/>
          </a:prstGeom>
          <a:noFill/>
        </p:spPr>
      </p:pic>
      <p:pic>
        <p:nvPicPr>
          <p:cNvPr id="5" name="Picture 9" descr="Picture 9">
            <a:extLst>
              <a:ext uri="{FF2B5EF4-FFF2-40B4-BE49-F238E27FC236}">
                <a16:creationId xmlns:a16="http://schemas.microsoft.com/office/drawing/2014/main" id="{DE40018D-6206-1C3D-3D1C-FF7800257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42" y="3672349"/>
            <a:ext cx="2463899" cy="278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4" descr="Picture 4">
            <a:extLst>
              <a:ext uri="{FF2B5EF4-FFF2-40B4-BE49-F238E27FC236}">
                <a16:creationId xmlns:a16="http://schemas.microsoft.com/office/drawing/2014/main" id="{F6B891AD-2055-D6A1-71E1-DF90C7CFD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03" y="3672349"/>
            <a:ext cx="4214429" cy="27973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609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35912-B45B-52D6-852F-5B06BB8C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now?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18B60-1590-38EF-1D6A-89509D108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Re-elevating the issue</a:t>
            </a:r>
          </a:p>
          <a:p>
            <a:r>
              <a:rPr lang="en-US" dirty="0"/>
              <a:t>Regional dialogues guided by regional values</a:t>
            </a:r>
          </a:p>
          <a:p>
            <a:r>
              <a:rPr lang="en-US" dirty="0"/>
              <a:t>Statewide dialogue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6BB5E-2A7F-9808-6BEA-C244B7765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64" y="3665238"/>
            <a:ext cx="9812871" cy="29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58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19200" y="4896563"/>
            <a:ext cx="8610600" cy="1510198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32491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Quyana</a:t>
            </a:r>
            <a:r>
              <a:rPr lang="en-US" dirty="0"/>
              <a:t>/Thank you! Keep in touch!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6" y="642048"/>
            <a:ext cx="4343400" cy="2941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95" y="609600"/>
            <a:ext cx="21336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944" y="2016844"/>
            <a:ext cx="1365622" cy="1828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95" y="2382259"/>
            <a:ext cx="2693216" cy="1487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5400" y="609601"/>
            <a:ext cx="1518036" cy="1140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3441" y="609601"/>
            <a:ext cx="1168090" cy="117056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98AF93D-8894-FF40-B44A-0719397B14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55" y="4058250"/>
            <a:ext cx="2569249" cy="33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5D996-9453-A0AA-331D-5003D55BC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89" b="13656"/>
          <a:stretch/>
        </p:blipFill>
        <p:spPr>
          <a:xfrm>
            <a:off x="838199" y="735153"/>
            <a:ext cx="10515602" cy="53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78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74AFDEE-5F2E-AF85-59A4-CC85E6CADC5C}"/>
              </a:ext>
            </a:extLst>
          </p:cNvPr>
          <p:cNvGraphicFramePr>
            <a:graphicFrameLocks/>
          </p:cNvGraphicFramePr>
          <p:nvPr/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128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7789E8-EBE2-BFBD-C736-30BB2E9C8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313" y="643466"/>
            <a:ext cx="8773373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457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DD443084-1B85-BDC8-25E4-AE2C01B90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79" y="0"/>
            <a:ext cx="5383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7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.png">
            <a:extLst>
              <a:ext uri="{FF2B5EF4-FFF2-40B4-BE49-F238E27FC236}">
                <a16:creationId xmlns:a16="http://schemas.microsoft.com/office/drawing/2014/main" id="{81409B3F-DD4D-31FB-2E47-4C6FADA00C0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9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0C68E2-2F7D-A8F5-7082-5FFBCF704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8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known.png" descr="unknown.png">
            <a:extLst>
              <a:ext uri="{FF2B5EF4-FFF2-40B4-BE49-F238E27FC236}">
                <a16:creationId xmlns:a16="http://schemas.microsoft.com/office/drawing/2014/main" id="{B1E751F3-EA14-E649-8287-F3AED9CA4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017" b="93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3A1A-EE4B-E372-4A0F-EA8146B8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Entry: Application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F32DD-C174-1939-4489-66065D1EF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process based on points system (hardship ranking system)</a:t>
            </a:r>
          </a:p>
          <a:p>
            <a:r>
              <a:rPr lang="en-US" dirty="0"/>
              <a:t>Modeled after ‘non-rural fisherman’ (</a:t>
            </a:r>
            <a:r>
              <a:rPr lang="en-US" dirty="0" err="1"/>
              <a:t>Koslow</a:t>
            </a:r>
            <a:r>
              <a:rPr lang="en-US" dirty="0"/>
              <a:t> 1986)</a:t>
            </a:r>
          </a:p>
          <a:p>
            <a:pPr lvl="1"/>
            <a:r>
              <a:rPr lang="en-US" dirty="0"/>
              <a:t>Assumed all fishermen “full-time, highly efficient, fully entrenched in market economy, maintained written records of income” (ibid.)</a:t>
            </a:r>
          </a:p>
          <a:p>
            <a:r>
              <a:rPr lang="en-US" dirty="0"/>
              <a:t> Low local participation in 1971-1972 (qualifying years) due to poor salmon returns (Langdon 1980)</a:t>
            </a:r>
          </a:p>
          <a:p>
            <a:r>
              <a:rPr lang="en-US" dirty="0"/>
              <a:t>3 out of 10 Bristol Bay residents eligible to apply for a limited entry permit did not do so (</a:t>
            </a:r>
            <a:r>
              <a:rPr lang="en-US" dirty="0" err="1"/>
              <a:t>Petterson</a:t>
            </a:r>
            <a:r>
              <a:rPr lang="en-US" dirty="0"/>
              <a:t> 1983)</a:t>
            </a:r>
          </a:p>
        </p:txBody>
      </p:sp>
    </p:spTree>
    <p:extLst>
      <p:ext uri="{BB962C8B-B14F-4D97-AF65-F5344CB8AC3E}">
        <p14:creationId xmlns:p14="http://schemas.microsoft.com/office/powerpoint/2010/main" val="428984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405C-4D62-68A1-B7B5-6BBF889D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Entry: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1690E-3E5C-FA0F-EC96-150B60A1D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“prevent economic distress among fishermen and those dependent upon them for a livelihood” (Alaska Constitution VIII:15). </a:t>
            </a:r>
            <a:r>
              <a:rPr lang="en-US" dirty="0"/>
              <a:t>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“keep fishing rights in the hands of Alaskans dependent on fisheries, especially rural residents with limited alternative economic opportunities” (Knapp 2011).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a “stable economic base in the relatively isolated fishing communities where fisheries occur” (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Kamali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1984:2). </a:t>
            </a:r>
          </a:p>
          <a:p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6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9287-6355-156F-28C1-37F7084D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Transferability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D2663-780A-0592-5837-FC90709DD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Concern about barriers to entry due to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increasing entry costs to ‘undesirably high’ levels (CFEC 1975:4; see also Fraser 1979). </a:t>
            </a:r>
          </a:p>
          <a:p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Concern about fishery participation in rural and Alaska Native fishing communities (Langdon 1980; Rodgers and </a:t>
            </a:r>
            <a:r>
              <a:rPr lang="en-US" sz="2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Kreinder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1980). </a:t>
            </a:r>
          </a:p>
          <a:p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free transferability 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avoided creating a closed class of fishermen (CFEC 1975);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minimized government interference;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passed constitutional muster where prior attempts had failed </a:t>
            </a:r>
          </a:p>
        </p:txBody>
      </p:sp>
    </p:spTree>
    <p:extLst>
      <p:ext uri="{BB962C8B-B14F-4D97-AF65-F5344CB8AC3E}">
        <p14:creationId xmlns:p14="http://schemas.microsoft.com/office/powerpoint/2010/main" val="3577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D5EA-E911-006F-30FA-4B5CCF32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Disproportionate Impacts &amp; Data Gaps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C2DAE4-71E3-9747-26DE-AF679E54A5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01" y="1309807"/>
            <a:ext cx="4287239" cy="554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54EAB5-E0D8-0A5D-7556-EFE0C1F12884}"/>
              </a:ext>
            </a:extLst>
          </p:cNvPr>
          <p:cNvSpPr txBox="1"/>
          <p:nvPr/>
        </p:nvSpPr>
        <p:spPr>
          <a:xfrm>
            <a:off x="745434" y="1690688"/>
            <a:ext cx="647220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1975-1983: -21% decline (-288 permits) Alaska Native permit holdings in Bristol Bay (</a:t>
            </a:r>
            <a:r>
              <a:rPr lang="en-US" sz="2800" dirty="0" err="1"/>
              <a:t>Kamali</a:t>
            </a:r>
            <a:r>
              <a:rPr lang="en-US" sz="2800" dirty="0"/>
              <a:t> 1984)</a:t>
            </a:r>
          </a:p>
          <a:p>
            <a:pPr eaLnBrk="1" hangingPunct="1">
              <a:defRPr/>
            </a:pPr>
            <a:endParaRPr lang="en-US" sz="2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1980-2019: BBNC shareholder analysis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Local shareholders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-47% decline (-470 permits)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Local non-shareholders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-17% decline (-35 permits)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928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10554</TotalTime>
  <Words>408</Words>
  <Application>Microsoft Macintosh PowerPoint</Application>
  <PresentationFormat>Widescreen</PresentationFormat>
  <Paragraphs>62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Where to now? Renewing conversations on restoring fisheries access in Bristol Bay </vt:lpstr>
      <vt:lpstr>PowerPoint Presentation</vt:lpstr>
      <vt:lpstr>PowerPoint Presentation</vt:lpstr>
      <vt:lpstr>PowerPoint Presentation</vt:lpstr>
      <vt:lpstr>PowerPoint Presentation</vt:lpstr>
      <vt:lpstr>Limited Entry: Application Process </vt:lpstr>
      <vt:lpstr>Limited Entry: Objectives</vt:lpstr>
      <vt:lpstr>Free Transferability</vt:lpstr>
      <vt:lpstr>Disproportionate Impacts &amp; Data Gaps</vt:lpstr>
      <vt:lpstr>PowerPoint Presentation</vt:lpstr>
      <vt:lpstr>Considering solutions</vt:lpstr>
      <vt:lpstr>Where to now? </vt:lpstr>
      <vt:lpstr>   Quyana/Thank you! Keep in touch!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Righting the Ship</dc:title>
  <dc:creator>Rachel Donkersloot</dc:creator>
  <cp:lastModifiedBy>Rachel Donkersloot</cp:lastModifiedBy>
  <cp:revision>36</cp:revision>
  <dcterms:created xsi:type="dcterms:W3CDTF">2023-02-23T02:16:01Z</dcterms:created>
  <dcterms:modified xsi:type="dcterms:W3CDTF">2023-03-24T01:23:04Z</dcterms:modified>
</cp:coreProperties>
</file>