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5" r:id="rId7"/>
    <p:sldId id="266" r:id="rId8"/>
    <p:sldId id="261" r:id="rId9"/>
    <p:sldId id="267" r:id="rId10"/>
    <p:sldId id="262" r:id="rId11"/>
    <p:sldId id="264" r:id="rId12"/>
    <p:sldId id="263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3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53FCB1-067A-4789-90C1-D72CAE45051D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33A511-B515-442B-95DE-AB1EC5242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608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33A511-B515-442B-95DE-AB1EC524275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60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0A834-0FD5-4C12-B292-96CBE3E900F0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A48D9-B0F4-49F8-94BC-82675232E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428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0A834-0FD5-4C12-B292-96CBE3E900F0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A48D9-B0F4-49F8-94BC-82675232E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024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0A834-0FD5-4C12-B292-96CBE3E900F0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A48D9-B0F4-49F8-94BC-82675232E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858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0A834-0FD5-4C12-B292-96CBE3E900F0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A48D9-B0F4-49F8-94BC-82675232E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561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0A834-0FD5-4C12-B292-96CBE3E900F0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A48D9-B0F4-49F8-94BC-82675232E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0214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0A834-0FD5-4C12-B292-96CBE3E900F0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A48D9-B0F4-49F8-94BC-82675232E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397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0A834-0FD5-4C12-B292-96CBE3E900F0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A48D9-B0F4-49F8-94BC-82675232E26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877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0A834-0FD5-4C12-B292-96CBE3E900F0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A48D9-B0F4-49F8-94BC-82675232E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816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0A834-0FD5-4C12-B292-96CBE3E900F0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A48D9-B0F4-49F8-94BC-82675232E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363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0A834-0FD5-4C12-B292-96CBE3E900F0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A48D9-B0F4-49F8-94BC-82675232E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77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4B90A834-0FD5-4C12-B292-96CBE3E900F0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A48D9-B0F4-49F8-94BC-82675232E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053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4B90A834-0FD5-4C12-B292-96CBE3E900F0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331A48D9-B0F4-49F8-94BC-82675232E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244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bbna.com/program-development/ciulistet-emerging-leaders-internship-program/" TargetMode="External"/><Relationship Id="rId2" Type="http://schemas.openxmlformats.org/officeDocument/2006/relationships/hyperlink" Target="mailto:kRandrew@bbna.com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ountains Hills Vector · Free image on Pixaba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52600"/>
            <a:ext cx="12192000" cy="8610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Ciulistet: Emerging Leaders</a:t>
            </a:r>
            <a:br>
              <a:rPr lang="en-US" dirty="0"/>
            </a:br>
            <a:br>
              <a:rPr lang="en-US" dirty="0"/>
            </a:br>
            <a:r>
              <a:rPr lang="en-US" sz="2400" dirty="0"/>
              <a:t>Navigate forward based on where you come from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Kristina Andrew </a:t>
            </a:r>
          </a:p>
          <a:p>
            <a:r>
              <a:rPr lang="en-US" dirty="0"/>
              <a:t>Economic Development</a:t>
            </a:r>
          </a:p>
          <a:p>
            <a:r>
              <a:rPr lang="en-US" dirty="0"/>
              <a:t>Bristol Bay Native Association </a:t>
            </a:r>
          </a:p>
        </p:txBody>
      </p:sp>
    </p:spTree>
    <p:extLst>
      <p:ext uri="{BB962C8B-B14F-4D97-AF65-F5344CB8AC3E}">
        <p14:creationId xmlns:p14="http://schemas.microsoft.com/office/powerpoint/2010/main" val="3403327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Unexpected 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1749" y="2490651"/>
            <a:ext cx="4582232" cy="345838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Full time job placements </a:t>
            </a:r>
          </a:p>
          <a:p>
            <a:r>
              <a:rPr lang="en-US" dirty="0"/>
              <a:t>Leveraging resource from other program, assisting other programs/ organizations  </a:t>
            </a:r>
          </a:p>
          <a:p>
            <a:r>
              <a:rPr lang="en-US" dirty="0"/>
              <a:t>Human Resources has a complex job-</a:t>
            </a:r>
            <a:r>
              <a:rPr lang="en-US" b="1" dirty="0"/>
              <a:t>Thank your HR Team</a:t>
            </a:r>
          </a:p>
          <a:p>
            <a:r>
              <a:rPr lang="en-US" dirty="0"/>
              <a:t>Broad Community Support and Excitement </a:t>
            </a:r>
          </a:p>
          <a:p>
            <a:r>
              <a:rPr lang="en-US" dirty="0"/>
              <a:t>Smaller Cohort than expected</a:t>
            </a:r>
          </a:p>
          <a:p>
            <a:r>
              <a:rPr lang="en-US" dirty="0"/>
              <a:t>Bringing young people home or to resources they need</a:t>
            </a:r>
          </a:p>
          <a:p>
            <a:r>
              <a:rPr lang="en-US" dirty="0"/>
              <a:t>Hope for the future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53122" y="2638044"/>
            <a:ext cx="3101975" cy="310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1104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1" y="1365659"/>
            <a:ext cx="2976588" cy="4173365"/>
          </a:xfrm>
        </p:spPr>
        <p:txBody>
          <a:bodyPr>
            <a:normAutofit/>
          </a:bodyPr>
          <a:lstStyle/>
          <a:p>
            <a:r>
              <a:rPr lang="en-US" dirty="0"/>
              <a:t>Young people want to do something meaningful they just need the </a:t>
            </a:r>
            <a:r>
              <a:rPr lang="en-US" b="1" u="sng" dirty="0"/>
              <a:t>chance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6354" y="825187"/>
            <a:ext cx="7005743" cy="5254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1405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Quyana</a:t>
            </a:r>
            <a:r>
              <a:rPr lang="en-US"/>
              <a:t> –Questions?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/>
              <a:t>Kristina Andrew</a:t>
            </a:r>
          </a:p>
          <a:p>
            <a:pPr marL="0" indent="0" algn="ctr">
              <a:buNone/>
            </a:pPr>
            <a:r>
              <a:rPr lang="en-US" dirty="0"/>
              <a:t>907-842-6223</a:t>
            </a:r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kRandrew@bbna.com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Economic Development</a:t>
            </a:r>
          </a:p>
          <a:p>
            <a:pPr marL="0" indent="0" algn="ctr">
              <a:buNone/>
            </a:pPr>
            <a:r>
              <a:rPr lang="en-US" dirty="0"/>
              <a:t>Bristol Bay Native Association 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3"/>
              </a:rPr>
              <a:t>https://bbna.com/program-development/ciulistet-emerging-leaders-internship-program/</a:t>
            </a:r>
            <a:r>
              <a:rPr lang="en-US" dirty="0"/>
              <a:t>  </a:t>
            </a:r>
          </a:p>
        </p:txBody>
      </p:sp>
      <p:pic>
        <p:nvPicPr>
          <p:cNvPr id="6" name="Content Placeholder 5" descr="&quot;Come Hell or High Water&quot; Morphs Into &quot;Infinity and Beyond&quot;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888" y="2957927"/>
            <a:ext cx="4270375" cy="2462970"/>
          </a:xfrm>
        </p:spPr>
      </p:pic>
    </p:spTree>
    <p:extLst>
      <p:ext uri="{BB962C8B-B14F-4D97-AF65-F5344CB8AC3E}">
        <p14:creationId xmlns:p14="http://schemas.microsoft.com/office/powerpoint/2010/main" val="410420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2876" y="2674620"/>
            <a:ext cx="2715976" cy="2715976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Ciulistet?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80160" y="2394858"/>
            <a:ext cx="7489371" cy="3275501"/>
          </a:xfrm>
        </p:spPr>
        <p:txBody>
          <a:bodyPr>
            <a:normAutofit/>
          </a:bodyPr>
          <a:lstStyle/>
          <a:p>
            <a:r>
              <a:rPr lang="en-US" dirty="0"/>
              <a:t>Leadership Program for young adults</a:t>
            </a:r>
          </a:p>
          <a:p>
            <a:pPr lvl="1"/>
            <a:r>
              <a:rPr lang="en-US" dirty="0"/>
              <a:t>Alaska Native Governance, Tribal Administration, Land and Natural Resource Management, Native Corporations, Leadership, Community Project &amp; Program Planning, Cultural Revitalization </a:t>
            </a:r>
          </a:p>
          <a:p>
            <a:r>
              <a:rPr lang="en-US" dirty="0"/>
              <a:t>Specialized Internship Opportunities </a:t>
            </a:r>
          </a:p>
          <a:p>
            <a:r>
              <a:rPr lang="en-US" dirty="0"/>
              <a:t>Building Bristol Bay specific leadership skills and knowledge</a:t>
            </a:r>
          </a:p>
          <a:p>
            <a:r>
              <a:rPr lang="en-US" dirty="0"/>
              <a:t>Network of peers and mentors across the region</a:t>
            </a:r>
          </a:p>
          <a:p>
            <a:r>
              <a:rPr lang="en-US" dirty="0"/>
              <a:t>Funded by Administration for Native Americans: Social and Economic Development Strategies, BBNC, BBEDC, and The Nature Conservancy</a:t>
            </a:r>
          </a:p>
        </p:txBody>
      </p:sp>
    </p:spTree>
    <p:extLst>
      <p:ext uri="{BB962C8B-B14F-4D97-AF65-F5344CB8AC3E}">
        <p14:creationId xmlns:p14="http://schemas.microsoft.com/office/powerpoint/2010/main" val="2194857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does Ciulistet Serve?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Young Adults ages 18-28</a:t>
            </a:r>
          </a:p>
          <a:p>
            <a:r>
              <a:rPr lang="en-US" sz="2400" b="1" u="sng" dirty="0"/>
              <a:t>ALL</a:t>
            </a:r>
            <a:r>
              <a:rPr lang="en-US" dirty="0"/>
              <a:t> 31 tribes in Bristol Bay </a:t>
            </a:r>
          </a:p>
          <a:p>
            <a:r>
              <a:rPr lang="en-US" dirty="0"/>
              <a:t>BBNC Shareholders</a:t>
            </a:r>
          </a:p>
          <a:p>
            <a:r>
              <a:rPr lang="en-US" dirty="0"/>
              <a:t>BBEDC CDQ residents</a:t>
            </a:r>
          </a:p>
          <a:p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56"/>
          <a:stretch/>
        </p:blipFill>
        <p:spPr>
          <a:xfrm>
            <a:off x="6467473" y="2394856"/>
            <a:ext cx="3284385" cy="3780599"/>
          </a:xfrm>
        </p:spPr>
      </p:pic>
    </p:spTree>
    <p:extLst>
      <p:ext uri="{BB962C8B-B14F-4D97-AF65-F5344CB8AC3E}">
        <p14:creationId xmlns:p14="http://schemas.microsoft.com/office/powerpoint/2010/main" val="1315387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does Ciulistet Take place?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/>
              <a:t>The actual internship is January to May (2 retreats, orientation, 5 check in calls)</a:t>
            </a:r>
          </a:p>
          <a:p>
            <a:r>
              <a:rPr lang="en-US" sz="2400" dirty="0"/>
              <a:t>Recruitment in Fall August to October</a:t>
            </a:r>
          </a:p>
          <a:p>
            <a:r>
              <a:rPr lang="en-US" sz="2400" dirty="0"/>
              <a:t>Internship Placements in October to December</a:t>
            </a:r>
          </a:p>
          <a:p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963" y="2542632"/>
            <a:ext cx="3744912" cy="3744912"/>
          </a:xfrm>
        </p:spPr>
      </p:pic>
    </p:spTree>
    <p:extLst>
      <p:ext uri="{BB962C8B-B14F-4D97-AF65-F5344CB8AC3E}">
        <p14:creationId xmlns:p14="http://schemas.microsoft.com/office/powerpoint/2010/main" val="3284960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does Ciulistet Take place?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2530" y="2420329"/>
            <a:ext cx="4126121" cy="3101983"/>
          </a:xfrm>
        </p:spPr>
        <p:txBody>
          <a:bodyPr/>
          <a:lstStyle/>
          <a:p>
            <a:r>
              <a:rPr lang="en-US" dirty="0"/>
              <a:t>First year was all online w/ most participants calling in from in region due to COVID</a:t>
            </a:r>
          </a:p>
          <a:p>
            <a:r>
              <a:rPr lang="en-US" dirty="0"/>
              <a:t>Second year was in Dillingham and King Salmon</a:t>
            </a:r>
          </a:p>
          <a:p>
            <a:r>
              <a:rPr lang="en-US" dirty="0"/>
              <a:t>Third year, open to suggestions but need to house and feed15 people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9564" y="2357687"/>
            <a:ext cx="3499407" cy="365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496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A71DC89-FDAA-4887-A732-F7D4BCCED0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02082" y="2313432"/>
            <a:ext cx="4270248" cy="704087"/>
          </a:xfrm>
        </p:spPr>
        <p:txBody>
          <a:bodyPr/>
          <a:lstStyle/>
          <a:p>
            <a:r>
              <a:rPr lang="en-US" dirty="0"/>
              <a:t>2022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AACE3A-E540-5B03-E260-E85A0015CE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02082" y="3200641"/>
            <a:ext cx="4270248" cy="2596776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Natasha Larson- Perryville (ANC UW Student)</a:t>
            </a:r>
          </a:p>
          <a:p>
            <a:r>
              <a:rPr lang="en-US" dirty="0"/>
              <a:t>Jasmine </a:t>
            </a:r>
            <a:r>
              <a:rPr lang="en-US" dirty="0" err="1"/>
              <a:t>Kritz</a:t>
            </a:r>
            <a:r>
              <a:rPr lang="en-US" dirty="0"/>
              <a:t>- Aleknagik </a:t>
            </a:r>
          </a:p>
          <a:p>
            <a:r>
              <a:rPr lang="en-US" dirty="0"/>
              <a:t>Courtney </a:t>
            </a:r>
            <a:r>
              <a:rPr lang="en-US" dirty="0" err="1"/>
              <a:t>Griechen</a:t>
            </a:r>
            <a:r>
              <a:rPr lang="en-US" dirty="0"/>
              <a:t>- Pilot Point (ANC)</a:t>
            </a:r>
          </a:p>
          <a:p>
            <a:r>
              <a:rPr lang="en-US" dirty="0"/>
              <a:t>Brandie Olson- Dillingham</a:t>
            </a:r>
          </a:p>
          <a:p>
            <a:r>
              <a:rPr lang="en-US" dirty="0"/>
              <a:t>Virginia Andrews- Aleknagik </a:t>
            </a:r>
          </a:p>
          <a:p>
            <a:r>
              <a:rPr lang="en-US" dirty="0"/>
              <a:t>Joseph Nanalook- Manokotak </a:t>
            </a:r>
          </a:p>
          <a:p>
            <a:r>
              <a:rPr lang="en-US" dirty="0"/>
              <a:t>McKenzie Nanalook- Manokotak </a:t>
            </a:r>
          </a:p>
          <a:p>
            <a:r>
              <a:rPr lang="en-US" dirty="0"/>
              <a:t>Angelina Phillips- Perryville 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BEC0B7-764C-6E22-BBF1-7159F514A4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48743" y="3178252"/>
            <a:ext cx="4253484" cy="2596776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Analouise Hoseth- Dillingham (UAA Student)  </a:t>
            </a:r>
          </a:p>
          <a:p>
            <a:r>
              <a:rPr lang="en-US" dirty="0"/>
              <a:t>Lynette Eversole- Togiak </a:t>
            </a:r>
          </a:p>
          <a:p>
            <a:r>
              <a:rPr lang="en-US" dirty="0"/>
              <a:t>Mariam Nanalook- Manokotak </a:t>
            </a:r>
          </a:p>
          <a:p>
            <a:r>
              <a:rPr lang="en-US" dirty="0"/>
              <a:t>Sally Paul- Manokotak </a:t>
            </a:r>
          </a:p>
          <a:p>
            <a:r>
              <a:rPr lang="en-US" dirty="0"/>
              <a:t>Clarissa Franklin- Manokotak </a:t>
            </a:r>
          </a:p>
          <a:p>
            <a:r>
              <a:rPr lang="en-US" dirty="0"/>
              <a:t>Angelina Phillips- Perryville</a:t>
            </a:r>
          </a:p>
          <a:p>
            <a:r>
              <a:rPr lang="en-US" dirty="0"/>
              <a:t>Emma Wetter- Ekuk </a:t>
            </a:r>
          </a:p>
          <a:p>
            <a:r>
              <a:rPr lang="en-US" dirty="0"/>
              <a:t>Shaun Andrew- Igiugig (ANC) 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F76F04-9C0B-34E8-3104-8ACD06C09E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26462" y="2313432"/>
            <a:ext cx="4270248" cy="704087"/>
          </a:xfrm>
        </p:spPr>
        <p:txBody>
          <a:bodyPr/>
          <a:lstStyle/>
          <a:p>
            <a:r>
              <a:rPr lang="en-US" dirty="0"/>
              <a:t>2023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1BE3892-5A00-BD9C-DCBE-C4083C467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46" y="1082972"/>
            <a:ext cx="6760875" cy="1069727"/>
          </a:xfrm>
        </p:spPr>
        <p:txBody>
          <a:bodyPr>
            <a:normAutofit/>
          </a:bodyPr>
          <a:lstStyle/>
          <a:p>
            <a:r>
              <a:rPr lang="en-US" dirty="0"/>
              <a:t>Meet the Cohorts</a:t>
            </a:r>
          </a:p>
        </p:txBody>
      </p:sp>
    </p:spTree>
    <p:extLst>
      <p:ext uri="{BB962C8B-B14F-4D97-AF65-F5344CB8AC3E}">
        <p14:creationId xmlns:p14="http://schemas.microsoft.com/office/powerpoint/2010/main" val="1825190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in a classroom">
            <a:extLst>
              <a:ext uri="{FF2B5EF4-FFF2-40B4-BE49-F238E27FC236}">
                <a16:creationId xmlns:a16="http://schemas.microsoft.com/office/drawing/2014/main" id="{111B7FE6-A320-EE6E-602E-1FAA17325CB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44" b="20556"/>
          <a:stretch/>
        </p:blipFill>
        <p:spPr>
          <a:xfrm>
            <a:off x="3" y="10"/>
            <a:ext cx="12191998" cy="3428990"/>
          </a:xfrm>
          <a:prstGeom prst="rect">
            <a:avLst/>
          </a:prstGeom>
        </p:spPr>
      </p:pic>
      <p:pic>
        <p:nvPicPr>
          <p:cNvPr id="9" name="Content Placeholder 8" descr="A group of people in a room&#10;&#10;Description automatically generated with medium confidence">
            <a:extLst>
              <a:ext uri="{FF2B5EF4-FFF2-40B4-BE49-F238E27FC236}">
                <a16:creationId xmlns:a16="http://schemas.microsoft.com/office/drawing/2014/main" id="{77EF729E-D13B-EC22-AE18-69A54FABC28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06" b="14188"/>
          <a:stretch/>
        </p:blipFill>
        <p:spPr>
          <a:xfrm>
            <a:off x="20" y="3429000"/>
            <a:ext cx="6095975" cy="3429000"/>
          </a:xfrm>
          <a:prstGeom prst="rect">
            <a:avLst/>
          </a:prstGeom>
        </p:spPr>
      </p:pic>
      <p:pic>
        <p:nvPicPr>
          <p:cNvPr id="7" name="Content Placeholder 6" descr="A group of people in a car&#10;&#10;Description automatically generated with medium confidence">
            <a:extLst>
              <a:ext uri="{FF2B5EF4-FFF2-40B4-BE49-F238E27FC236}">
                <a16:creationId xmlns:a16="http://schemas.microsoft.com/office/drawing/2014/main" id="{3F298510-0CA8-5E9F-BBDF-BDCC212041E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5"/>
          <a:srcRect/>
          <a:stretch/>
        </p:blipFill>
        <p:spPr>
          <a:xfrm>
            <a:off x="6096010" y="3429000"/>
            <a:ext cx="6095990" cy="3429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F7D27543-20D8-BF61-29CA-B8D0748D2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9841" y="2907872"/>
            <a:ext cx="6972300" cy="1042256"/>
          </a:xfrm>
          <a:solidFill>
            <a:schemeClr val="bg1">
              <a:alpha val="60000"/>
            </a:schemeClr>
          </a:solidFill>
          <a:ln w="38100" cap="sq">
            <a:solidFill>
              <a:schemeClr val="tx1"/>
            </a:solidFill>
            <a:miter lim="800000"/>
          </a:ln>
        </p:spPr>
        <p:txBody>
          <a:bodyPr vert="horz" lIns="274320" tIns="182880" rIns="274320" bIns="182880" rtlCol="0" anchor="ctr" anchorCtr="1">
            <a:normAutofit fontScale="90000"/>
          </a:bodyPr>
          <a:lstStyle/>
          <a:p>
            <a:r>
              <a:rPr lang="en-US" sz="3800">
                <a:solidFill>
                  <a:schemeClr val="tx1"/>
                </a:solidFill>
              </a:rPr>
              <a:t>2023 Photos Retreat One</a:t>
            </a:r>
          </a:p>
        </p:txBody>
      </p:sp>
    </p:spTree>
    <p:extLst>
      <p:ext uri="{BB962C8B-B14F-4D97-AF65-F5344CB8AC3E}">
        <p14:creationId xmlns:p14="http://schemas.microsoft.com/office/powerpoint/2010/main" val="35009323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Ciulistet?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93075" y="2386149"/>
            <a:ext cx="5617028" cy="3519340"/>
          </a:xfrm>
        </p:spPr>
        <p:txBody>
          <a:bodyPr>
            <a:normAutofit fontScale="92500" lnSpcReduction="20000"/>
          </a:bodyPr>
          <a:lstStyle/>
          <a:p>
            <a:pPr lvl="0">
              <a:buClr>
                <a:srgbClr val="9BAFB5"/>
              </a:buClr>
            </a:pPr>
            <a:r>
              <a:rPr lang="en-US" dirty="0">
                <a:solidFill>
                  <a:srgbClr val="000000">
                    <a:lumMod val="85000"/>
                    <a:lumOff val="15000"/>
                  </a:srgbClr>
                </a:solidFill>
              </a:rPr>
              <a:t>This </a:t>
            </a:r>
            <a:r>
              <a:rPr lang="en-US" b="1" dirty="0">
                <a:solidFill>
                  <a:srgbClr val="000000">
                    <a:lumMod val="85000"/>
                    <a:lumOff val="15000"/>
                  </a:srgbClr>
                </a:solidFill>
              </a:rPr>
              <a:t>started with TNC Two Way Exchange </a:t>
            </a:r>
            <a:r>
              <a:rPr lang="en-US" dirty="0">
                <a:solidFill>
                  <a:srgbClr val="000000">
                    <a:lumMod val="85000"/>
                    <a:lumOff val="15000"/>
                  </a:srgbClr>
                </a:solidFill>
              </a:rPr>
              <a:t>with 4 young adults from across BB</a:t>
            </a:r>
          </a:p>
          <a:p>
            <a:pPr lvl="0">
              <a:buClr>
                <a:srgbClr val="9BAFB5"/>
              </a:buClr>
            </a:pPr>
            <a:r>
              <a:rPr lang="en-US" b="1" dirty="0">
                <a:solidFill>
                  <a:srgbClr val="000000">
                    <a:lumMod val="85000"/>
                    <a:lumOff val="15000"/>
                  </a:srgbClr>
                </a:solidFill>
              </a:rPr>
              <a:t>Filling multiple gaps: </a:t>
            </a:r>
            <a:r>
              <a:rPr lang="en-US" dirty="0">
                <a:solidFill>
                  <a:srgbClr val="000000">
                    <a:lumMod val="85000"/>
                    <a:lumOff val="15000"/>
                  </a:srgbClr>
                </a:solidFill>
              </a:rPr>
              <a:t>public schools, jobs, post HS programs, promote team building</a:t>
            </a:r>
          </a:p>
          <a:p>
            <a:pPr lvl="0">
              <a:buClr>
                <a:srgbClr val="9BAFB5"/>
              </a:buClr>
            </a:pPr>
            <a:r>
              <a:rPr lang="en-US" dirty="0">
                <a:solidFill>
                  <a:srgbClr val="000000">
                    <a:lumMod val="85000"/>
                    <a:lumOff val="15000"/>
                  </a:srgbClr>
                </a:solidFill>
              </a:rPr>
              <a:t>Leadership Program for young adults</a:t>
            </a:r>
          </a:p>
          <a:p>
            <a:pPr lvl="1">
              <a:buClr>
                <a:srgbClr val="9BAFB5"/>
              </a:buClr>
            </a:pPr>
            <a:r>
              <a:rPr lang="en-US" dirty="0">
                <a:solidFill>
                  <a:srgbClr val="000000">
                    <a:lumMod val="85000"/>
                    <a:lumOff val="15000"/>
                  </a:srgbClr>
                </a:solidFill>
              </a:rPr>
              <a:t>Alaska Native Governance, Tribal Administration, Land and Natural Resource Management, Native Corporations, Leadership, Community Project &amp; Program Planning, Cultural Revitalization </a:t>
            </a:r>
          </a:p>
          <a:p>
            <a:pPr lvl="0">
              <a:buClr>
                <a:srgbClr val="9BAFB5"/>
              </a:buClr>
            </a:pPr>
            <a:r>
              <a:rPr lang="en-US" dirty="0">
                <a:solidFill>
                  <a:srgbClr val="000000">
                    <a:lumMod val="85000"/>
                    <a:lumOff val="15000"/>
                  </a:srgbClr>
                </a:solidFill>
              </a:rPr>
              <a:t>Specialized Internship Opportunities </a:t>
            </a:r>
          </a:p>
          <a:p>
            <a:pPr lvl="0">
              <a:buClr>
                <a:srgbClr val="9BAFB5"/>
              </a:buClr>
            </a:pPr>
            <a:r>
              <a:rPr lang="en-US" dirty="0">
                <a:solidFill>
                  <a:srgbClr val="000000">
                    <a:lumMod val="85000"/>
                    <a:lumOff val="15000"/>
                  </a:srgbClr>
                </a:solidFill>
              </a:rPr>
              <a:t>Building Bristol Bay specific leadership skills and knowledge</a:t>
            </a:r>
          </a:p>
          <a:p>
            <a:pPr lvl="0">
              <a:buClr>
                <a:srgbClr val="9BAFB5"/>
              </a:buClr>
            </a:pPr>
            <a:r>
              <a:rPr lang="en-US" dirty="0">
                <a:solidFill>
                  <a:srgbClr val="000000">
                    <a:lumMod val="85000"/>
                    <a:lumOff val="15000"/>
                  </a:srgbClr>
                </a:solidFill>
              </a:rPr>
              <a:t>Network of peers and mentors across the region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191" y="2624838"/>
            <a:ext cx="4117380" cy="2748351"/>
          </a:xfrm>
        </p:spPr>
      </p:pic>
    </p:spTree>
    <p:extLst>
      <p:ext uri="{BB962C8B-B14F-4D97-AF65-F5344CB8AC3E}">
        <p14:creationId xmlns:p14="http://schemas.microsoft.com/office/powerpoint/2010/main" val="22979832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E3759DD-698F-4D3A-AF4C-5E44527D30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491851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0AEFB4-2074-8474-CB3E-0BB90F137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4269282"/>
            <a:ext cx="8991600" cy="126476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3200" dirty="0"/>
              <a:t>More 2023 Retreat One Photos</a:t>
            </a:r>
          </a:p>
        </p:txBody>
      </p:sp>
      <p:pic>
        <p:nvPicPr>
          <p:cNvPr id="10" name="Content Placeholder 9" descr="A picture containing text, indoor, wall, computer&#10;&#10;Description automatically generated">
            <a:extLst>
              <a:ext uri="{FF2B5EF4-FFF2-40B4-BE49-F238E27FC236}">
                <a16:creationId xmlns:a16="http://schemas.microsoft.com/office/drawing/2014/main" id="{4BE7D01E-378D-B266-C315-AC0CB56D1AE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56" y="769896"/>
            <a:ext cx="3916303" cy="2937227"/>
          </a:xfrm>
          <a:prstGeom prst="rect">
            <a:avLst/>
          </a:prstGeom>
        </p:spPr>
      </p:pic>
      <p:pic>
        <p:nvPicPr>
          <p:cNvPr id="8" name="Content Placeholder 7" descr="A picture containing person, transport&#10;&#10;Description automatically generated">
            <a:extLst>
              <a:ext uri="{FF2B5EF4-FFF2-40B4-BE49-F238E27FC236}">
                <a16:creationId xmlns:a16="http://schemas.microsoft.com/office/drawing/2014/main" id="{28F170BF-E105-BE82-370D-E0C5AC9B08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15601"/>
          <a:stretch/>
        </p:blipFill>
        <p:spPr>
          <a:xfrm>
            <a:off x="4640134" y="587858"/>
            <a:ext cx="2933745" cy="3301307"/>
          </a:xfrm>
          <a:prstGeom prst="rect">
            <a:avLst/>
          </a:prstGeom>
        </p:spPr>
      </p:pic>
      <p:pic>
        <p:nvPicPr>
          <p:cNvPr id="6" name="Content Placeholder 5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6D4991C2-545E-CF83-8C0C-D692004EA0D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7445"/>
          <a:stretch/>
        </p:blipFill>
        <p:spPr>
          <a:xfrm>
            <a:off x="8200950" y="587857"/>
            <a:ext cx="2999130" cy="330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732942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133</TotalTime>
  <Words>447</Words>
  <Application>Microsoft Office PowerPoint</Application>
  <PresentationFormat>Widescreen</PresentationFormat>
  <Paragraphs>71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Gill Sans MT</vt:lpstr>
      <vt:lpstr>Parcel</vt:lpstr>
      <vt:lpstr>Ciulistet: Emerging Leaders  Navigate forward based on where you come from</vt:lpstr>
      <vt:lpstr>What is Ciulistet?</vt:lpstr>
      <vt:lpstr>Who does Ciulistet Serve?</vt:lpstr>
      <vt:lpstr>When does Ciulistet Take place?</vt:lpstr>
      <vt:lpstr>Where does Ciulistet Take place?</vt:lpstr>
      <vt:lpstr>Meet the Cohorts</vt:lpstr>
      <vt:lpstr>2023 Photos Retreat One</vt:lpstr>
      <vt:lpstr>Why Ciulistet? </vt:lpstr>
      <vt:lpstr>More 2023 Retreat One Photos</vt:lpstr>
      <vt:lpstr>Unexpected Outcomes</vt:lpstr>
      <vt:lpstr>Young people want to do something meaningful they just need the chance</vt:lpstr>
      <vt:lpstr>Quyana –Questions?</vt:lpstr>
    </vt:vector>
  </TitlesOfParts>
  <Company>Bristol Bay Native Association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Ciulistet: Emerging Leaders  Navigate forward based on where you come from</dc:title>
  <dc:creator>Kristina Andrew</dc:creator>
  <cp:lastModifiedBy>Kristina Andrew</cp:lastModifiedBy>
  <cp:revision>24</cp:revision>
  <dcterms:created xsi:type="dcterms:W3CDTF">2023-02-28T23:46:21Z</dcterms:created>
  <dcterms:modified xsi:type="dcterms:W3CDTF">2023-03-23T00:56:11Z</dcterms:modified>
</cp:coreProperties>
</file>